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57" r:id="rId4"/>
    <p:sldId id="258" r:id="rId5"/>
    <p:sldId id="260" r:id="rId6"/>
    <p:sldId id="259" r:id="rId7"/>
    <p:sldId id="262" r:id="rId8"/>
    <p:sldId id="263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0" userDrawn="1">
          <p15:clr>
            <a:srgbClr val="A4A3A4"/>
          </p15:clr>
        </p15:guide>
        <p15:guide id="2" pos="3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C96"/>
    <a:srgbClr val="D4D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50"/>
        <p:guide pos="379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407035" y="3058160"/>
            <a:ext cx="11377295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609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6545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635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1977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3886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1984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75895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1988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40665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99212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577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4769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4436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362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21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2475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1130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90485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41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6798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94310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4303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26477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26414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>
            <a:off x="111804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111798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>
            <a:off x="478790" y="1774825"/>
            <a:ext cx="0" cy="124396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1" name="矩形 60"/>
          <p:cNvSpPr/>
          <p:nvPr/>
        </p:nvSpPr>
        <p:spPr>
          <a:xfrm>
            <a:off x="335280" y="1699895"/>
            <a:ext cx="1007745" cy="502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FR2315170A1</a:t>
            </a:r>
            <a:endParaRPr lang="zh-CN" altLang="en-US" sz="1000">
              <a:solidFill>
                <a:schemeClr val="accent4"/>
              </a:solidFill>
            </a:endParaRPr>
          </a:p>
          <a:p>
            <a:pPr algn="l"/>
            <a:r>
              <a:rPr lang="zh-CN" altLang="en-US" sz="1000">
                <a:solidFill>
                  <a:schemeClr val="accent4"/>
                </a:solidFill>
              </a:rPr>
              <a:t>在蓝宝石衬底上制造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62" name="直接连接符 61"/>
          <p:cNvCxnSpPr>
            <a:stCxn id="173" idx="3"/>
          </p:cNvCxnSpPr>
          <p:nvPr/>
        </p:nvCxnSpPr>
        <p:spPr>
          <a:xfrm flipH="1">
            <a:off x="1271270" y="3751580"/>
            <a:ext cx="4445" cy="140589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137795" y="5081270"/>
            <a:ext cx="1064895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JP1984025382B2</a:t>
            </a:r>
            <a:r>
              <a:rPr sz="1000">
                <a:solidFill>
                  <a:schemeClr val="accent4"/>
                </a:solidFill>
              </a:rPr>
              <a:t>在蓝宝石衬底上生长硅层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64" name="直接连接符 63"/>
          <p:cNvCxnSpPr/>
          <p:nvPr/>
        </p:nvCxnSpPr>
        <p:spPr>
          <a:xfrm>
            <a:off x="1990725" y="3717290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121285" y="4347210"/>
            <a:ext cx="1064895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YU39168B</a:t>
            </a:r>
            <a:r>
              <a:rPr sz="1000">
                <a:solidFill>
                  <a:schemeClr val="accent4"/>
                </a:solidFill>
              </a:rPr>
              <a:t>在加热的蓝宝石或脊柱衬底上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1558925" y="4574540"/>
            <a:ext cx="1064895" cy="5022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JP1988224239A</a:t>
            </a:r>
            <a:r>
              <a:rPr sz="1000">
                <a:solidFill>
                  <a:schemeClr val="accent4"/>
                </a:solidFill>
              </a:rPr>
              <a:t>蓝宝石衬底上半导体单晶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67" name="直接连接符 66"/>
          <p:cNvCxnSpPr/>
          <p:nvPr/>
        </p:nvCxnSpPr>
        <p:spPr>
          <a:xfrm>
            <a:off x="2567305" y="2510790"/>
            <a:ext cx="0" cy="48641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>
          <a:xfrm>
            <a:off x="1472565" y="2132965"/>
            <a:ext cx="1146175" cy="5022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JP1995077203B2一种硅单晶薄膜蓝宝石衬底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70" name="直接连接符 69"/>
          <p:cNvCxnSpPr/>
          <p:nvPr/>
        </p:nvCxnSpPr>
        <p:spPr>
          <a:xfrm flipH="1">
            <a:off x="3143885" y="1485900"/>
            <a:ext cx="1270" cy="15113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2040890" y="320040"/>
            <a:ext cx="1007745" cy="5022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TW376585B半导体基体及其制造方法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024380" y="877570"/>
            <a:ext cx="1007745" cy="5022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CN1227405A</a:t>
            </a:r>
            <a:r>
              <a:rPr sz="1000">
                <a:solidFill>
                  <a:schemeClr val="accent4"/>
                </a:solidFill>
              </a:rPr>
              <a:t>阳极氧化方法和装置以及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2024380" y="1451610"/>
            <a:ext cx="1007745" cy="5022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CN1221218A</a:t>
            </a:r>
            <a:endParaRPr lang="zh-CN" altLang="en-US" sz="1000">
              <a:solidFill>
                <a:schemeClr val="accent4"/>
              </a:solidFill>
            </a:endParaRPr>
          </a:p>
          <a:p>
            <a:pPr algn="l"/>
            <a:r>
              <a:rPr sz="1000">
                <a:solidFill>
                  <a:schemeClr val="accent4"/>
                </a:solidFill>
              </a:rPr>
              <a:t>半导体衬底和薄膜器件及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74" name="右中括号 73"/>
          <p:cNvSpPr/>
          <p:nvPr/>
        </p:nvSpPr>
        <p:spPr>
          <a:xfrm>
            <a:off x="3069590" y="404495"/>
            <a:ext cx="75565" cy="144018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8" name="矩形 77"/>
          <p:cNvSpPr/>
          <p:nvPr/>
        </p:nvSpPr>
        <p:spPr>
          <a:xfrm>
            <a:off x="2711450" y="4574540"/>
            <a:ext cx="1007745" cy="5683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DE10034263A1用于生产激光二极管的准衬底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2694940" y="5198110"/>
            <a:ext cx="1007745" cy="5232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TW480293B</a:t>
            </a:r>
            <a:r>
              <a:rPr sz="1000">
                <a:solidFill>
                  <a:schemeClr val="accent4"/>
                </a:solidFill>
              </a:rPr>
              <a:t>陽極化方法和裝置和半導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2694940" y="5772150"/>
            <a:ext cx="1007745" cy="558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KR100335796B1</a:t>
            </a:r>
            <a:r>
              <a:rPr sz="1000">
                <a:solidFill>
                  <a:schemeClr val="accent4"/>
                </a:solidFill>
              </a:rPr>
              <a:t>在蓝宝石衬底上使用氮化镓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81" name="右中括号 80"/>
          <p:cNvSpPr/>
          <p:nvPr/>
        </p:nvSpPr>
        <p:spPr>
          <a:xfrm>
            <a:off x="3719195" y="41579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2694940" y="3933190"/>
            <a:ext cx="1007745" cy="5683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JP2002334845A用于在蓝宝石衬底上生产氮化镓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83" name="直接连接符 82"/>
          <p:cNvCxnSpPr/>
          <p:nvPr/>
        </p:nvCxnSpPr>
        <p:spPr>
          <a:xfrm flipH="1">
            <a:off x="4478655" y="1397635"/>
            <a:ext cx="13335" cy="156908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3387725" y="1236345"/>
            <a:ext cx="1007745" cy="50228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JP2004168622A单晶蓝宝石衬底及其制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371215" y="1793875"/>
            <a:ext cx="1007745" cy="57086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US6809010B1</a:t>
            </a:r>
            <a:r>
              <a:rPr sz="1000">
                <a:solidFill>
                  <a:schemeClr val="accent4"/>
                </a:solidFill>
              </a:rPr>
              <a:t>蓝宝石单晶、以其为基板的半导体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3371215" y="2439670"/>
            <a:ext cx="1007745" cy="50228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CN1178303C</a:t>
            </a:r>
            <a:endParaRPr lang="zh-CN" altLang="en-US" sz="1000">
              <a:solidFill>
                <a:schemeClr val="accent4"/>
              </a:solidFill>
            </a:endParaRPr>
          </a:p>
          <a:p>
            <a:pPr algn="l"/>
            <a:r>
              <a:rPr sz="1000">
                <a:solidFill>
                  <a:schemeClr val="accent4"/>
                </a:solidFill>
              </a:rPr>
              <a:t>半导体叠层衬底及其制造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87" name="右中括号 86"/>
          <p:cNvSpPr/>
          <p:nvPr/>
        </p:nvSpPr>
        <p:spPr>
          <a:xfrm>
            <a:off x="4416425" y="1320800"/>
            <a:ext cx="75565" cy="144018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4008120" y="4605020"/>
            <a:ext cx="1007745" cy="6013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WO2008047907A1蓝宝石基板、使用该蓝宝石基板的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991610" y="5261610"/>
            <a:ext cx="1007745" cy="5721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CN100407465C</a:t>
            </a:r>
            <a:r>
              <a:rPr sz="1000">
                <a:solidFill>
                  <a:schemeClr val="accent4"/>
                </a:solidFill>
              </a:rPr>
              <a:t>一种生长在蓝宝石衬底上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3991610" y="5907405"/>
            <a:ext cx="1007745" cy="55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JP2008211040A</a:t>
            </a:r>
            <a:r>
              <a:rPr sz="1000">
                <a:solidFill>
                  <a:schemeClr val="accent4"/>
                </a:solidFill>
              </a:rPr>
              <a:t>单晶蓝宝石衬底、其制造方法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5015865" y="42214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3991610" y="3867150"/>
            <a:ext cx="1007745" cy="626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JP2008078603A图案化蓝宝石基板及发光二极管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endCxn id="183" idx="3"/>
          </p:cNvCxnSpPr>
          <p:nvPr/>
        </p:nvCxnSpPr>
        <p:spPr>
          <a:xfrm>
            <a:off x="5838825" y="1452880"/>
            <a:ext cx="6985" cy="158559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>
          <a:xfrm>
            <a:off x="4734560" y="1131570"/>
            <a:ext cx="1007745" cy="590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US7910862B2</a:t>
            </a:r>
            <a:r>
              <a:rPr sz="1000">
                <a:solidFill>
                  <a:schemeClr val="accent4"/>
                </a:solidFill>
              </a:rPr>
              <a:t>用于制造具有蓝宝石衬底的半导体器件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4718050" y="1777365"/>
            <a:ext cx="1007745" cy="5708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FR2938702B1</a:t>
            </a:r>
            <a:r>
              <a:rPr sz="1000">
                <a:solidFill>
                  <a:schemeClr val="accent4"/>
                </a:solidFill>
              </a:rPr>
              <a:t>用于实现异质结构的蓝宝石衬底的表面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718050" y="2423160"/>
            <a:ext cx="1007745" cy="5727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CN101009350B</a:t>
            </a:r>
            <a:r>
              <a:rPr lang="en-US" altLang="zh-CN" sz="1000">
                <a:solidFill>
                  <a:schemeClr val="accent4"/>
                </a:solidFill>
              </a:rPr>
              <a:t> </a:t>
            </a:r>
            <a:r>
              <a:rPr sz="1000">
                <a:solidFill>
                  <a:schemeClr val="accent4"/>
                </a:solidFill>
              </a:rPr>
              <a:t>III-V族氮化物系半导体衬底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5762625" y="615950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矩形 98"/>
          <p:cNvSpPr/>
          <p:nvPr/>
        </p:nvSpPr>
        <p:spPr>
          <a:xfrm>
            <a:off x="4743450" y="404495"/>
            <a:ext cx="1007745" cy="590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WO2011065403A1</a:t>
            </a:r>
            <a:r>
              <a:rPr sz="1000">
                <a:solidFill>
                  <a:schemeClr val="accent4"/>
                </a:solidFill>
              </a:rPr>
              <a:t>LED用蓝宝石单晶基板制造用蓝宝石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100" name="直接连接符 99"/>
          <p:cNvCxnSpPr/>
          <p:nvPr/>
        </p:nvCxnSpPr>
        <p:spPr>
          <a:xfrm>
            <a:off x="5807710" y="378904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1" name="矩形 100"/>
          <p:cNvSpPr/>
          <p:nvPr/>
        </p:nvSpPr>
        <p:spPr>
          <a:xfrm>
            <a:off x="5176520" y="3796665"/>
            <a:ext cx="1064895" cy="5778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KR101063110B1</a:t>
            </a:r>
            <a:r>
              <a:rPr sz="1000">
                <a:solidFill>
                  <a:schemeClr val="accent4"/>
                </a:solidFill>
              </a:rPr>
              <a:t>一种表面形成有图案的蓝宝石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5176520" y="4509135"/>
            <a:ext cx="1064895" cy="590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CN102217037A</a:t>
            </a:r>
            <a:r>
              <a:rPr sz="1000">
                <a:solidFill>
                  <a:schemeClr val="accent4"/>
                </a:solidFill>
              </a:rPr>
              <a:t>制备用于制造异质结构体的蓝宝石衬底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03" name="直接连接符 102"/>
          <p:cNvCxnSpPr/>
          <p:nvPr/>
        </p:nvCxnSpPr>
        <p:spPr>
          <a:xfrm>
            <a:off x="6456045" y="908685"/>
            <a:ext cx="0" cy="208851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4" name="矩形 103"/>
          <p:cNvSpPr/>
          <p:nvPr/>
        </p:nvSpPr>
        <p:spPr>
          <a:xfrm>
            <a:off x="6009640" y="899795"/>
            <a:ext cx="1007745" cy="5905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CN102915913B</a:t>
            </a:r>
            <a:r>
              <a:rPr sz="1000">
                <a:solidFill>
                  <a:schemeClr val="accent4"/>
                </a:solidFill>
              </a:rPr>
              <a:t>基于蓝宝石衬底的石墨烯CVD直接外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5993130" y="1545590"/>
            <a:ext cx="1007745" cy="5708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JP5725023B2</a:t>
            </a:r>
            <a:r>
              <a:rPr sz="1000">
                <a:solidFill>
                  <a:schemeClr val="accent4"/>
                </a:solidFill>
              </a:rPr>
              <a:t>蓝宝石基板、其制造方法和氮化物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5993130" y="2191385"/>
            <a:ext cx="1007745" cy="5727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CN105017970A</a:t>
            </a:r>
            <a:r>
              <a:rPr lang="en-US" altLang="zh-CN" sz="1000">
                <a:solidFill>
                  <a:schemeClr val="accent4"/>
                </a:solidFill>
              </a:rPr>
              <a:t> </a:t>
            </a:r>
            <a:r>
              <a:rPr sz="1000">
                <a:solidFill>
                  <a:schemeClr val="accent4"/>
                </a:solidFill>
              </a:rPr>
              <a:t>一种用于蓝宝石衬底的抛光液及其制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07" name="右中括号 106"/>
          <p:cNvSpPr/>
          <p:nvPr/>
        </p:nvSpPr>
        <p:spPr>
          <a:xfrm flipH="1">
            <a:off x="7929880" y="3933190"/>
            <a:ext cx="93980" cy="267208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0" name="矩形 109"/>
          <p:cNvSpPr/>
          <p:nvPr/>
        </p:nvSpPr>
        <p:spPr>
          <a:xfrm>
            <a:off x="5248275" y="5236845"/>
            <a:ext cx="1064895" cy="5778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JP2015225902A</a:t>
            </a:r>
            <a:r>
              <a:rPr sz="1000">
                <a:solidFill>
                  <a:schemeClr val="accent4"/>
                </a:solidFill>
              </a:rPr>
              <a:t>蓝宝石基板、蓝宝石基板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5248275" y="5949315"/>
            <a:ext cx="1064895" cy="57340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WO2015172014A1</a:t>
            </a:r>
            <a:r>
              <a:rPr sz="1000">
                <a:solidFill>
                  <a:schemeClr val="accent4"/>
                </a:solidFill>
              </a:rPr>
              <a:t>高质量蓝宝石衬底和制造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12" name="直接连接符 111"/>
          <p:cNvCxnSpPr/>
          <p:nvPr/>
        </p:nvCxnSpPr>
        <p:spPr>
          <a:xfrm>
            <a:off x="6456045" y="3789045"/>
            <a:ext cx="0" cy="18002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3" name="右中括号 112"/>
          <p:cNvSpPr/>
          <p:nvPr/>
        </p:nvSpPr>
        <p:spPr>
          <a:xfrm>
            <a:off x="6305550" y="5442585"/>
            <a:ext cx="150495" cy="7696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14" name="直接连接符 113"/>
          <p:cNvCxnSpPr/>
          <p:nvPr/>
        </p:nvCxnSpPr>
        <p:spPr>
          <a:xfrm flipH="1">
            <a:off x="7157085" y="3751580"/>
            <a:ext cx="3175" cy="239522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5" name="矩形 114"/>
          <p:cNvSpPr/>
          <p:nvPr/>
        </p:nvSpPr>
        <p:spPr>
          <a:xfrm>
            <a:off x="6666865" y="4067175"/>
            <a:ext cx="1064895" cy="5778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TWI609434B</a:t>
            </a:r>
            <a:r>
              <a:rPr sz="1000">
                <a:solidFill>
                  <a:schemeClr val="accent4"/>
                </a:solidFill>
              </a:rPr>
              <a:t>SOS基板之制造方法及SOS基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6666865" y="4779645"/>
            <a:ext cx="1064895" cy="5905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JP6194515B2</a:t>
            </a:r>
            <a:r>
              <a:rPr sz="1000">
                <a:solidFill>
                  <a:schemeClr val="accent4"/>
                </a:solidFill>
              </a:rPr>
              <a:t>蓝宝石衬底的制造方法和III族氮化物半导体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6650355" y="5552440"/>
            <a:ext cx="1064895" cy="5905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US9711685B2</a:t>
            </a:r>
            <a:r>
              <a:rPr sz="1000">
                <a:solidFill>
                  <a:schemeClr val="accent4"/>
                </a:solidFill>
              </a:rPr>
              <a:t>蓝宝石基板及其制造方法和氮化物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19" name="直接连接符 118"/>
          <p:cNvCxnSpPr/>
          <p:nvPr/>
        </p:nvCxnSpPr>
        <p:spPr>
          <a:xfrm>
            <a:off x="7176135" y="548640"/>
            <a:ext cx="0" cy="244856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>
            <a:off x="7052310" y="542925"/>
            <a:ext cx="268605" cy="571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1" name="矩形 120"/>
          <p:cNvSpPr/>
          <p:nvPr/>
        </p:nvSpPr>
        <p:spPr>
          <a:xfrm>
            <a:off x="7254875" y="156210"/>
            <a:ext cx="1007745" cy="5905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CN106299041A</a:t>
            </a:r>
            <a:r>
              <a:rPr sz="1000">
                <a:solidFill>
                  <a:schemeClr val="accent4"/>
                </a:solidFill>
              </a:rPr>
              <a:t>生长在r面蓝宝石衬底上的非极性LED外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6073775" y="156210"/>
            <a:ext cx="1007745" cy="5905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CN103996606B</a:t>
            </a:r>
            <a:r>
              <a:rPr sz="1000">
                <a:solidFill>
                  <a:schemeClr val="accent4"/>
                </a:solidFill>
              </a:rPr>
              <a:t>生长在蓝宝石衬底上的高均匀性AlN薄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123" name="直接连接符 122"/>
          <p:cNvCxnSpPr>
            <a:stCxn id="178" idx="3"/>
          </p:cNvCxnSpPr>
          <p:nvPr/>
        </p:nvCxnSpPr>
        <p:spPr>
          <a:xfrm flipH="1">
            <a:off x="7929880" y="3751580"/>
            <a:ext cx="3810" cy="237871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8009890" y="4406265"/>
            <a:ext cx="1007745" cy="568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EP2644756B1图案化的蓝宝石基板及其制造方法以及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7993380" y="5029835"/>
            <a:ext cx="1007745" cy="5721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CN106688112B</a:t>
            </a:r>
            <a:r>
              <a:rPr sz="1000">
                <a:solidFill>
                  <a:schemeClr val="accent4"/>
                </a:solidFill>
              </a:rPr>
              <a:t>衬底结构、其形成方法以及使用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7993380" y="5675630"/>
            <a:ext cx="1007745" cy="558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JP2019220666A</a:t>
            </a:r>
            <a:r>
              <a:rPr sz="1000">
                <a:solidFill>
                  <a:schemeClr val="accent4"/>
                </a:solidFill>
              </a:rPr>
              <a:t>半导体元件用蓝宝石基板、半导体元件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993380" y="3764915"/>
            <a:ext cx="1007745" cy="568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KR1020190074774A使用超薄蓝宝石衬底的氮化镓衬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7993380" y="6304280"/>
            <a:ext cx="1007745" cy="492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US10312409B2</a:t>
            </a:r>
            <a:r>
              <a:rPr sz="1000">
                <a:solidFill>
                  <a:schemeClr val="accent4"/>
                </a:solidFill>
              </a:rPr>
              <a:t>图案化蓝宝石基板、发光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cxnSp>
        <p:nvCxnSpPr>
          <p:cNvPr id="129" name="直接连接符 128"/>
          <p:cNvCxnSpPr>
            <a:stCxn id="135" idx="2"/>
            <a:endCxn id="184" idx="3"/>
          </p:cNvCxnSpPr>
          <p:nvPr/>
        </p:nvCxnSpPr>
        <p:spPr>
          <a:xfrm flipH="1">
            <a:off x="8607425" y="633095"/>
            <a:ext cx="3810" cy="240538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7499985" y="1026795"/>
            <a:ext cx="1007745" cy="5905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US11063086B2</a:t>
            </a:r>
            <a:r>
              <a:rPr sz="1000">
                <a:solidFill>
                  <a:schemeClr val="accent4"/>
                </a:solidFill>
              </a:rPr>
              <a:t>半导体器件及其制造方法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83475" y="1672590"/>
            <a:ext cx="1007745" cy="5708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US11024609B2</a:t>
            </a:r>
            <a:r>
              <a:rPr sz="1000">
                <a:solidFill>
                  <a:schemeClr val="accent4"/>
                </a:solidFill>
              </a:rPr>
              <a:t>四合一miniLED模组、显示屏及其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7483475" y="2318385"/>
            <a:ext cx="1007745" cy="7391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KR1020210020078A</a:t>
            </a:r>
            <a:r>
              <a:rPr lang="en-US" altLang="zh-CN" sz="1000">
                <a:solidFill>
                  <a:schemeClr val="accent4"/>
                </a:solidFill>
              </a:rPr>
              <a:t> </a:t>
            </a:r>
            <a:r>
              <a:rPr sz="1000">
                <a:solidFill>
                  <a:schemeClr val="accent4"/>
                </a:solidFill>
              </a:rPr>
              <a:t>半导体元件形成用蓝宝石基板、半导体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33" name="右中括号 132"/>
          <p:cNvSpPr/>
          <p:nvPr/>
        </p:nvSpPr>
        <p:spPr>
          <a:xfrm>
            <a:off x="8508365" y="1320800"/>
            <a:ext cx="112395" cy="155067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5" name="右中括号 134"/>
          <p:cNvSpPr/>
          <p:nvPr/>
        </p:nvSpPr>
        <p:spPr>
          <a:xfrm flipH="1">
            <a:off x="8611235" y="299720"/>
            <a:ext cx="124460" cy="66611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6" name="矩形 135"/>
          <p:cNvSpPr/>
          <p:nvPr/>
        </p:nvSpPr>
        <p:spPr>
          <a:xfrm>
            <a:off x="8735695" y="62865"/>
            <a:ext cx="1007745" cy="6254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CN110660696B一种蓝宝石衬底的制造方法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8719185" y="746125"/>
            <a:ext cx="1007745" cy="5708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CN112366262B</a:t>
            </a:r>
            <a:r>
              <a:rPr sz="1000">
                <a:solidFill>
                  <a:schemeClr val="accent4"/>
                </a:solidFill>
              </a:rPr>
              <a:t>红光发光二极管芯片及其制作方法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43" name="直接连接符 142"/>
          <p:cNvCxnSpPr>
            <a:stCxn id="179" idx="3"/>
          </p:cNvCxnSpPr>
          <p:nvPr/>
        </p:nvCxnSpPr>
        <p:spPr>
          <a:xfrm>
            <a:off x="9480550" y="3751580"/>
            <a:ext cx="0" cy="24136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44" name="矩形 143"/>
          <p:cNvSpPr/>
          <p:nvPr/>
        </p:nvSpPr>
        <p:spPr>
          <a:xfrm>
            <a:off x="8758555" y="1512570"/>
            <a:ext cx="1007745" cy="57086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CN111433920B</a:t>
            </a:r>
            <a:r>
              <a:rPr sz="1000">
                <a:solidFill>
                  <a:schemeClr val="accent4"/>
                </a:solidFill>
              </a:rPr>
              <a:t>一种发光二极管及其制作方法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8758555" y="2158365"/>
            <a:ext cx="1007745" cy="73914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JP7173621B2</a:t>
            </a:r>
            <a:r>
              <a:rPr lang="en-US" altLang="zh-CN" sz="1000">
                <a:solidFill>
                  <a:schemeClr val="accent4"/>
                </a:solidFill>
              </a:rPr>
              <a:t> </a:t>
            </a:r>
            <a:r>
              <a:rPr sz="1000">
                <a:solidFill>
                  <a:schemeClr val="accent4"/>
                </a:solidFill>
              </a:rPr>
              <a:t>一种含蓝宝石衬底的氧化镓薄膜的制造方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46" name="矩形 145"/>
          <p:cNvSpPr/>
          <p:nvPr/>
        </p:nvSpPr>
        <p:spPr>
          <a:xfrm>
            <a:off x="9141460" y="4605020"/>
            <a:ext cx="1007745" cy="56832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CN114695072</a:t>
            </a:r>
            <a:r>
              <a:rPr lang="en-US" altLang="zh-CN" sz="1000">
                <a:solidFill>
                  <a:schemeClr val="accent4"/>
                </a:solidFill>
              </a:rPr>
              <a:t>A</a:t>
            </a:r>
            <a:r>
              <a:rPr sz="1000">
                <a:solidFill>
                  <a:schemeClr val="accent4"/>
                </a:solidFill>
              </a:rPr>
              <a:t>纳米图形化蓝宝石衬底及其制备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47" name="矩形 146"/>
          <p:cNvSpPr/>
          <p:nvPr/>
        </p:nvSpPr>
        <p:spPr>
          <a:xfrm>
            <a:off x="9124950" y="5228590"/>
            <a:ext cx="1007745" cy="57213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MY190127A</a:t>
            </a:r>
            <a:r>
              <a:rPr sz="1000">
                <a:solidFill>
                  <a:schemeClr val="accent4"/>
                </a:solidFill>
              </a:rPr>
              <a:t>在r面蓝宝石衬底上制备非极性a面氮化镓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48" name="矩形 147"/>
          <p:cNvSpPr/>
          <p:nvPr/>
        </p:nvSpPr>
        <p:spPr>
          <a:xfrm>
            <a:off x="9124950" y="5874385"/>
            <a:ext cx="1007745" cy="59118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CN112582508B</a:t>
            </a:r>
            <a:r>
              <a:rPr sz="1000">
                <a:solidFill>
                  <a:schemeClr val="accent4"/>
                </a:solidFill>
              </a:rPr>
              <a:t>发光二极管的外延片及其制备方法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9124950" y="3963670"/>
            <a:ext cx="1007745" cy="56832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CN114695204A一种蓝宝石衬底铜抛-CMP抛光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0" name="右中括号 149"/>
          <p:cNvSpPr/>
          <p:nvPr/>
        </p:nvSpPr>
        <p:spPr>
          <a:xfrm flipH="1">
            <a:off x="10281285" y="3916680"/>
            <a:ext cx="93980" cy="267208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1" name="直接连接符 150"/>
          <p:cNvCxnSpPr>
            <a:stCxn id="180" idx="3"/>
          </p:cNvCxnSpPr>
          <p:nvPr/>
        </p:nvCxnSpPr>
        <p:spPr>
          <a:xfrm flipH="1">
            <a:off x="10281285" y="3751580"/>
            <a:ext cx="1270" cy="23622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10361295" y="4389755"/>
            <a:ext cx="1007745" cy="5683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CN115799423B用于Mini-LED的外延片及其制备方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3" name="矩形 152"/>
          <p:cNvSpPr/>
          <p:nvPr/>
        </p:nvSpPr>
        <p:spPr>
          <a:xfrm>
            <a:off x="10344785" y="5013325"/>
            <a:ext cx="1007745" cy="5721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CN115992385A</a:t>
            </a:r>
            <a:r>
              <a:rPr sz="1000">
                <a:solidFill>
                  <a:schemeClr val="accent4"/>
                </a:solidFill>
              </a:rPr>
              <a:t>一种在蓝宝石衬底上制备自支撑GaN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54" name="矩形 153"/>
          <p:cNvSpPr/>
          <p:nvPr/>
        </p:nvSpPr>
        <p:spPr>
          <a:xfrm>
            <a:off x="10344785" y="5659120"/>
            <a:ext cx="1007745" cy="558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CN115832158A</a:t>
            </a:r>
            <a:r>
              <a:rPr sz="1000">
                <a:solidFill>
                  <a:schemeClr val="accent4"/>
                </a:solidFill>
              </a:rPr>
              <a:t>发光芯片及其制备方法、背光源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10344785" y="3727450"/>
            <a:ext cx="1007745" cy="5975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CN114141909B在蓝宝石衬底生长不同晶向氧化镓薄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6" name="矩形 155"/>
          <p:cNvSpPr/>
          <p:nvPr/>
        </p:nvSpPr>
        <p:spPr>
          <a:xfrm>
            <a:off x="10344785" y="6240145"/>
            <a:ext cx="1007745" cy="5956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US20230014850A1</a:t>
            </a:r>
            <a:r>
              <a:rPr sz="1000">
                <a:solidFill>
                  <a:schemeClr val="accent4"/>
                </a:solidFill>
              </a:rPr>
              <a:t>倒装芯片发光二极管和半导体</a:t>
            </a:r>
            <a:endParaRPr sz="1000">
              <a:solidFill>
                <a:schemeClr val="accent4"/>
              </a:solidFill>
            </a:endParaRPr>
          </a:p>
        </p:txBody>
      </p:sp>
      <p:cxnSp>
        <p:nvCxnSpPr>
          <p:cNvPr id="157" name="直接连接符 156"/>
          <p:cNvCxnSpPr/>
          <p:nvPr/>
        </p:nvCxnSpPr>
        <p:spPr>
          <a:xfrm>
            <a:off x="11203940" y="1436370"/>
            <a:ext cx="0" cy="158242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8" name="矩形 157"/>
          <p:cNvSpPr/>
          <p:nvPr/>
        </p:nvSpPr>
        <p:spPr>
          <a:xfrm>
            <a:off x="10099675" y="1115060"/>
            <a:ext cx="1007745" cy="590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CN118073372A</a:t>
            </a:r>
            <a:r>
              <a:rPr lang="en-US" altLang="zh-CN" sz="1000">
                <a:solidFill>
                  <a:schemeClr val="accent4"/>
                </a:solidFill>
              </a:rPr>
              <a:t>基于蓝宝石衬底的氧化镓单晶紫外探...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10083165" y="1760855"/>
            <a:ext cx="1007745" cy="5708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CN117525219A</a:t>
            </a:r>
            <a:r>
              <a:rPr sz="1000">
                <a:solidFill>
                  <a:schemeClr val="accent4"/>
                </a:solidFill>
              </a:rPr>
              <a:t>图形化衬底及其制备方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10083165" y="2406650"/>
            <a:ext cx="1007745" cy="5727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CN117373903A</a:t>
            </a:r>
            <a:r>
              <a:rPr lang="en-US" altLang="zh-CN" sz="1000">
                <a:solidFill>
                  <a:schemeClr val="accent4"/>
                </a:solidFill>
              </a:rPr>
              <a:t> </a:t>
            </a:r>
            <a:r>
              <a:rPr sz="1000">
                <a:solidFill>
                  <a:schemeClr val="accent4"/>
                </a:solidFill>
              </a:rPr>
              <a:t>III-V一种图形化蓝宝石基板及其制备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61" name="右中括号 160"/>
          <p:cNvSpPr/>
          <p:nvPr/>
        </p:nvSpPr>
        <p:spPr>
          <a:xfrm>
            <a:off x="11127740" y="599440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10108565" y="387985"/>
            <a:ext cx="1007745" cy="590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WO2024197906A1发光器件、发光基板、背光模组和显示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191135" y="332740"/>
            <a:ext cx="1498600" cy="79819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衬底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sp>
        <p:nvSpPr>
          <p:cNvPr id="166" name="右中括号 165"/>
          <p:cNvSpPr/>
          <p:nvPr/>
        </p:nvSpPr>
        <p:spPr>
          <a:xfrm>
            <a:off x="1120775" y="4528820"/>
            <a:ext cx="150495" cy="7696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67" name="直接连接符 166"/>
          <p:cNvCxnSpPr/>
          <p:nvPr/>
        </p:nvCxnSpPr>
        <p:spPr>
          <a:xfrm>
            <a:off x="3811905" y="3780790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11238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70" name="直接连接符 169"/>
          <p:cNvCxnSpPr/>
          <p:nvPr/>
        </p:nvCxnSpPr>
        <p:spPr>
          <a:xfrm>
            <a:off x="9479915" y="1628775"/>
            <a:ext cx="0" cy="144081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123761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4" name="等腰三角形 173"/>
          <p:cNvSpPr/>
          <p:nvPr/>
        </p:nvSpPr>
        <p:spPr>
          <a:xfrm>
            <a:off x="1948180" y="365125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377380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6" name="等腰三角形 175"/>
          <p:cNvSpPr/>
          <p:nvPr/>
        </p:nvSpPr>
        <p:spPr>
          <a:xfrm>
            <a:off x="641794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7" name="等腰三角形 176"/>
          <p:cNvSpPr/>
          <p:nvPr/>
        </p:nvSpPr>
        <p:spPr>
          <a:xfrm>
            <a:off x="7123430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895590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9" name="等腰三角形 178"/>
          <p:cNvSpPr/>
          <p:nvPr/>
        </p:nvSpPr>
        <p:spPr>
          <a:xfrm>
            <a:off x="9442450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等腰三角形 179"/>
          <p:cNvSpPr/>
          <p:nvPr/>
        </p:nvSpPr>
        <p:spPr>
          <a:xfrm>
            <a:off x="1024445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1" name="等腰三角形 180"/>
          <p:cNvSpPr/>
          <p:nvPr/>
        </p:nvSpPr>
        <p:spPr>
          <a:xfrm flipV="1">
            <a:off x="7138035" y="299720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2" name="等腰三角形 181"/>
          <p:cNvSpPr/>
          <p:nvPr/>
        </p:nvSpPr>
        <p:spPr>
          <a:xfrm flipV="1">
            <a:off x="6417945" y="299593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5807710" y="303847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8569325" y="303847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5" name="等腰三角形 184"/>
          <p:cNvSpPr/>
          <p:nvPr/>
        </p:nvSpPr>
        <p:spPr>
          <a:xfrm flipV="1">
            <a:off x="9431020" y="305752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6" name="等腰三角形 185"/>
          <p:cNvSpPr/>
          <p:nvPr/>
        </p:nvSpPr>
        <p:spPr>
          <a:xfrm flipV="1">
            <a:off x="11165840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7" name="等腰三角形 186"/>
          <p:cNvSpPr/>
          <p:nvPr/>
        </p:nvSpPr>
        <p:spPr>
          <a:xfrm flipV="1">
            <a:off x="444055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8" name="等腰三角形 187"/>
          <p:cNvSpPr/>
          <p:nvPr/>
        </p:nvSpPr>
        <p:spPr>
          <a:xfrm flipV="1">
            <a:off x="3107055" y="298386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9" name="等腰三角形 188"/>
          <p:cNvSpPr/>
          <p:nvPr/>
        </p:nvSpPr>
        <p:spPr>
          <a:xfrm flipV="1">
            <a:off x="2529205" y="299720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440690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1" name="等腰三角形 190"/>
          <p:cNvSpPr/>
          <p:nvPr/>
        </p:nvSpPr>
        <p:spPr>
          <a:xfrm>
            <a:off x="507428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888365" y="3058160"/>
            <a:ext cx="10367010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05283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52040" y="350647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3791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60235" y="350647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21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1130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63753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261485" y="349885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94310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4303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26477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26414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>
            <a:off x="1268095" y="1774825"/>
            <a:ext cx="0" cy="124396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H="1">
            <a:off x="2562860" y="3751580"/>
            <a:ext cx="4445" cy="140589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1285875" y="5081270"/>
            <a:ext cx="1064895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US7851990B2</a:t>
            </a:r>
            <a:r>
              <a:rPr sz="1000">
                <a:solidFill>
                  <a:schemeClr val="accent4"/>
                </a:solidFill>
              </a:rPr>
              <a:t>一种产生低色温光的方法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269365" y="4347210"/>
            <a:ext cx="1064895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US7714348B2</a:t>
            </a:r>
            <a:r>
              <a:rPr sz="1000">
                <a:solidFill>
                  <a:schemeClr val="accent4"/>
                </a:solidFill>
              </a:rPr>
              <a:t>具有集成保护机制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70" name="直接连接符 69"/>
          <p:cNvCxnSpPr/>
          <p:nvPr/>
        </p:nvCxnSpPr>
        <p:spPr>
          <a:xfrm flipH="1">
            <a:off x="3861435" y="1485900"/>
            <a:ext cx="1270" cy="15113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1" name="矩形 70"/>
          <p:cNvSpPr/>
          <p:nvPr/>
        </p:nvSpPr>
        <p:spPr>
          <a:xfrm>
            <a:off x="2758440" y="294640"/>
            <a:ext cx="1007745" cy="60515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 algn="l"/>
            <a:r>
              <a:rPr lang="en-US" altLang="zh-CN" sz="1000">
                <a:solidFill>
                  <a:schemeClr val="accent4"/>
                </a:solidFill>
                <a:sym typeface="+mn-ea"/>
              </a:rPr>
              <a:t>CN110021686A一种mini LED芯片的制备方法...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781300" y="977900"/>
            <a:ext cx="1007745" cy="61023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  <a:sym typeface="+mn-ea"/>
              </a:rPr>
              <a:t>US10453827B1LED设备和方法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2779395" y="1649095"/>
            <a:ext cx="1007745" cy="5530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US11101410B2LED系统、装置和方法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74" name="右中括号 73"/>
          <p:cNvSpPr/>
          <p:nvPr/>
        </p:nvSpPr>
        <p:spPr>
          <a:xfrm>
            <a:off x="3787140" y="404495"/>
            <a:ext cx="76200" cy="213360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1" name="右中括号 80"/>
          <p:cNvSpPr/>
          <p:nvPr/>
        </p:nvSpPr>
        <p:spPr>
          <a:xfrm>
            <a:off x="4364990" y="4157980"/>
            <a:ext cx="76200" cy="133223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>
            <a:off x="3317875" y="4490085"/>
            <a:ext cx="1017270" cy="61087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CN210778648U一种显示屏及其倒装...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317875" y="3860800"/>
            <a:ext cx="1017270" cy="56896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CN211265505U一种Mini LED芯片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725670" y="4605020"/>
            <a:ext cx="1007745" cy="6013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CN111584534A一种mini LED显示面板及其制备方法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709160" y="5261610"/>
            <a:ext cx="1007745" cy="5721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CN112467007A一种Mini LED芯片及其制作方法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709160" y="5907405"/>
            <a:ext cx="1007745" cy="55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WO2022141428A1LED外延结构、其制作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5733415" y="42214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4709160" y="3867150"/>
            <a:ext cx="1007745" cy="626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WO2020157149A1μ-LED、μ-LED阵列、显示器...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endCxn id="183" idx="3"/>
          </p:cNvCxnSpPr>
          <p:nvPr/>
        </p:nvCxnSpPr>
        <p:spPr>
          <a:xfrm>
            <a:off x="6484620" y="1381125"/>
            <a:ext cx="6985" cy="158559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>
          <a:xfrm>
            <a:off x="5363845" y="899795"/>
            <a:ext cx="995680" cy="6718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WO2023010423A1发光芯片外延片及其制作方法...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5363845" y="1628775"/>
            <a:ext cx="1007110" cy="606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US20230131918A1iii-p 微型 LED 外延的应变管理...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5375910" y="2276475"/>
            <a:ext cx="1007110" cy="5930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CN113808980A一种半导体外延结构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6408420" y="544195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矩形 98"/>
          <p:cNvSpPr/>
          <p:nvPr/>
        </p:nvSpPr>
        <p:spPr>
          <a:xfrm>
            <a:off x="5363845" y="260985"/>
            <a:ext cx="1007745" cy="568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US20220328600A1显示基板及其制造方法..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7" name="右中括号 106"/>
          <p:cNvSpPr/>
          <p:nvPr/>
        </p:nvSpPr>
        <p:spPr>
          <a:xfrm flipH="1">
            <a:off x="7140575" y="3933190"/>
            <a:ext cx="93980" cy="267208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3" name="直接连接符 122"/>
          <p:cNvCxnSpPr/>
          <p:nvPr/>
        </p:nvCxnSpPr>
        <p:spPr>
          <a:xfrm flipH="1">
            <a:off x="7140575" y="3751580"/>
            <a:ext cx="3810" cy="237871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7195820" y="4456430"/>
            <a:ext cx="1168400" cy="708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CN114038972A一种LED外延片、外延生长方法及LED芯片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7204075" y="5226050"/>
            <a:ext cx="1160780" cy="749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US20230040109A1发光芯片的外延片、外延片的制造方法...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7204075" y="6028690"/>
            <a:ext cx="1160780" cy="670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CN115274959A发光二极管外延片及其制备方法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7204075" y="3764915"/>
            <a:ext cx="116078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CN114843384A一种发光二极管的外延结构...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129" name="直接连接符 128"/>
          <p:cNvCxnSpPr>
            <a:stCxn id="135" idx="2"/>
            <a:endCxn id="184" idx="3"/>
          </p:cNvCxnSpPr>
          <p:nvPr/>
        </p:nvCxnSpPr>
        <p:spPr>
          <a:xfrm>
            <a:off x="8606155" y="1628775"/>
            <a:ext cx="1270" cy="14097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7468235" y="978535"/>
            <a:ext cx="1039495" cy="5670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CN116031279A微显示结构、微显示结构的制备方法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83475" y="1630045"/>
            <a:ext cx="1007745" cy="61341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CN117293236A红光Mini LED外延片、芯片及外延片..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7483475" y="2298700"/>
            <a:ext cx="1007745" cy="6813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CN115799423B用于Mini-LED的外延片及其制备方法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5" name="右中括号 134"/>
          <p:cNvSpPr/>
          <p:nvPr/>
        </p:nvSpPr>
        <p:spPr>
          <a:xfrm>
            <a:off x="8529955" y="558800"/>
            <a:ext cx="76200" cy="213995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6" name="矩形 135"/>
          <p:cNvSpPr/>
          <p:nvPr/>
        </p:nvSpPr>
        <p:spPr>
          <a:xfrm>
            <a:off x="7483475" y="252095"/>
            <a:ext cx="1007745" cy="6254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CN117637939A一种Mini-Micro LED的半导体发光...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0" name="右中括号 149"/>
          <p:cNvSpPr/>
          <p:nvPr/>
        </p:nvSpPr>
        <p:spPr>
          <a:xfrm flipH="1">
            <a:off x="10193655" y="3916680"/>
            <a:ext cx="76200" cy="212979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1" name="直接连接符 150"/>
          <p:cNvCxnSpPr>
            <a:stCxn id="180" idx="3"/>
          </p:cNvCxnSpPr>
          <p:nvPr/>
        </p:nvCxnSpPr>
        <p:spPr>
          <a:xfrm flipH="1">
            <a:off x="10272395" y="3751580"/>
            <a:ext cx="10160" cy="234188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9093200" y="4485005"/>
            <a:ext cx="1106805" cy="5962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CN118588821A</a:t>
            </a:r>
            <a:r>
              <a:rPr sz="1000">
                <a:solidFill>
                  <a:schemeClr val="accent4"/>
                </a:solidFill>
              </a:rPr>
              <a:t>一种Mini-LED制备方法及Mini-LED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3" name="矩形 152"/>
          <p:cNvSpPr/>
          <p:nvPr/>
        </p:nvSpPr>
        <p:spPr>
          <a:xfrm>
            <a:off x="9093200" y="5142230"/>
            <a:ext cx="1106805" cy="6299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CN118588822A</a:t>
            </a:r>
            <a:r>
              <a:rPr sz="1000">
                <a:solidFill>
                  <a:schemeClr val="accent4"/>
                </a:solidFill>
              </a:rPr>
              <a:t>外延片波长均匀性的调整方法、发光芯片及设备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4" name="矩形 153"/>
          <p:cNvSpPr/>
          <p:nvPr/>
        </p:nvSpPr>
        <p:spPr>
          <a:xfrm>
            <a:off x="9086850" y="5833745"/>
            <a:ext cx="1106805" cy="6946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CN118748196A</a:t>
            </a:r>
            <a:r>
              <a:rPr sz="1000">
                <a:solidFill>
                  <a:schemeClr val="accent4"/>
                </a:solidFill>
              </a:rPr>
              <a:t>一种微型发光显示芯片、制备方法以及显示面板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9093200" y="3776980"/>
            <a:ext cx="1106805" cy="6724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CN118173673BMini-LED芯片及其制造方法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191135" y="332740"/>
            <a:ext cx="1498600" cy="79819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外延层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sp>
        <p:nvSpPr>
          <p:cNvPr id="166" name="右中括号 165"/>
          <p:cNvSpPr/>
          <p:nvPr/>
        </p:nvSpPr>
        <p:spPr>
          <a:xfrm>
            <a:off x="2412365" y="4528820"/>
            <a:ext cx="150495" cy="7696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67" name="直接连接符 166"/>
          <p:cNvCxnSpPr/>
          <p:nvPr/>
        </p:nvCxnSpPr>
        <p:spPr>
          <a:xfrm flipH="1">
            <a:off x="4438015" y="3780790"/>
            <a:ext cx="19685" cy="87249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82993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252920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4419600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10628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等腰三角形 179"/>
          <p:cNvSpPr/>
          <p:nvPr/>
        </p:nvSpPr>
        <p:spPr>
          <a:xfrm>
            <a:off x="1024445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645350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8569325" y="303847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8" name="等腰三角形 187"/>
          <p:cNvSpPr/>
          <p:nvPr/>
        </p:nvSpPr>
        <p:spPr>
          <a:xfrm flipV="1">
            <a:off x="3824605" y="298386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1229995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124585" y="1699895"/>
            <a:ext cx="1007745" cy="5022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</a:rPr>
              <a:t>US6957899B2</a:t>
            </a:r>
            <a:endParaRPr lang="zh-CN" altLang="en-US" sz="1000">
              <a:solidFill>
                <a:schemeClr val="accent4"/>
              </a:solidFill>
            </a:endParaRPr>
          </a:p>
          <a:p>
            <a:pPr algn="l"/>
            <a:r>
              <a:rPr lang="zh-CN" altLang="en-US" sz="1000">
                <a:solidFill>
                  <a:schemeClr val="accent4"/>
                </a:solidFill>
              </a:rPr>
              <a:t>用于高交流电压操作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91" name="等腰三角形 190"/>
          <p:cNvSpPr/>
          <p:nvPr/>
        </p:nvSpPr>
        <p:spPr>
          <a:xfrm>
            <a:off x="579183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2781300" y="2277110"/>
            <a:ext cx="1007745" cy="6203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CN210576000U一种Mini CaN LED外延垒晶晶片</a:t>
            </a:r>
            <a:r>
              <a:rPr lang="en-US" altLang="zh-CN" sz="1000">
                <a:solidFill>
                  <a:schemeClr val="accent4"/>
                </a:solidFill>
                <a:sym typeface="+mn-ea"/>
              </a:rPr>
              <a:t>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317240" y="5157470"/>
            <a:ext cx="1017905" cy="6146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CN210607304U一种倒装发光二极管及其显示屏</a:t>
            </a:r>
            <a:endParaRPr lang="en-US" altLang="zh-CN" sz="10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407035" y="3058160"/>
            <a:ext cx="10609580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609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6545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635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1976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8973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40665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577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4769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4436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362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21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2475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1130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41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6798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94310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4303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26477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26414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 flipH="1">
            <a:off x="478790" y="1988820"/>
            <a:ext cx="635" cy="102997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连接符 61"/>
          <p:cNvCxnSpPr>
            <a:stCxn id="173" idx="3"/>
          </p:cNvCxnSpPr>
          <p:nvPr/>
        </p:nvCxnSpPr>
        <p:spPr>
          <a:xfrm flipH="1">
            <a:off x="1271905" y="3751580"/>
            <a:ext cx="3810" cy="16935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167640" y="4502785"/>
            <a:ext cx="1026160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JP2729227B2</a:t>
            </a:r>
            <a:r>
              <a:rPr sz="1000">
                <a:solidFill>
                  <a:schemeClr val="accent4"/>
                </a:solidFill>
              </a:rPr>
              <a:t>蓝宝石干蚀刻法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73990" y="3916680"/>
            <a:ext cx="1026160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US4946548A</a:t>
            </a:r>
            <a:r>
              <a:rPr sz="1000">
                <a:solidFill>
                  <a:schemeClr val="accent4"/>
                </a:solidFill>
              </a:rPr>
              <a:t>半导体干法蚀刻法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2711450" y="4574540"/>
            <a:ext cx="1007745" cy="629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US7550395B2通过改变半导体结构相对于电解质...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2694940" y="5269865"/>
            <a:ext cx="1007745" cy="6045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KR101123094B1蚀刻方法和半导体器件制造方法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2694940" y="5915660"/>
            <a:ext cx="1007745" cy="6927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JP4653603B2</a:t>
            </a:r>
            <a:r>
              <a:rPr sz="1000">
                <a:solidFill>
                  <a:schemeClr val="accent4"/>
                </a:solidFill>
              </a:rPr>
              <a:t>等离子蚀刻法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81" name="右中括号 80"/>
          <p:cNvSpPr/>
          <p:nvPr/>
        </p:nvSpPr>
        <p:spPr>
          <a:xfrm>
            <a:off x="3719195" y="41579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2694940" y="3867150"/>
            <a:ext cx="1007745" cy="6343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US7527742B2蚀刻剂、蚀刻方法、由此形成的层叠体...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83" name="直接连接符 82"/>
          <p:cNvCxnSpPr>
            <a:stCxn id="87" idx="2"/>
          </p:cNvCxnSpPr>
          <p:nvPr/>
        </p:nvCxnSpPr>
        <p:spPr>
          <a:xfrm flipH="1">
            <a:off x="4478655" y="1958975"/>
            <a:ext cx="13335" cy="10077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headEnd type="none"/>
            <a:tailEnd type="non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3310890" y="1630045"/>
            <a:ext cx="1056640" cy="60579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KR101196649B1</a:t>
            </a:r>
            <a:r>
              <a:rPr lang="zh-CN" altLang="en-US" sz="1000">
                <a:solidFill>
                  <a:schemeClr val="accent4"/>
                </a:solidFill>
              </a:rPr>
              <a:t>干</a:t>
            </a:r>
            <a:r>
              <a:rPr lang="en-US" altLang="zh-CN" sz="1000">
                <a:solidFill>
                  <a:schemeClr val="accent4"/>
                </a:solidFill>
              </a:rPr>
              <a:t>法蚀刻装置及干法蚀刻方法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310890" y="2300605"/>
            <a:ext cx="1056640" cy="59753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KR101001773B1半导体区域的选择性蚀刻方法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7" name="右中括号 86"/>
          <p:cNvSpPr/>
          <p:nvPr/>
        </p:nvSpPr>
        <p:spPr>
          <a:xfrm>
            <a:off x="4415790" y="1218565"/>
            <a:ext cx="76200" cy="148018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4008120" y="4605020"/>
            <a:ext cx="1007745" cy="6013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JP2011091374A蓝宝石基板的蚀刻方法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991610" y="5261610"/>
            <a:ext cx="1007745" cy="7359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CN102064088B一种干法刻蚀与湿法腐蚀混合制备蓝宝石图形衬底...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3991610" y="6050915"/>
            <a:ext cx="1007745" cy="55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US8519538B2</a:t>
            </a:r>
            <a:r>
              <a:rPr sz="1000">
                <a:solidFill>
                  <a:schemeClr val="accent4"/>
                </a:solidFill>
              </a:rPr>
              <a:t>激光蚀刻过孔形成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5015865" y="42214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3991610" y="3867150"/>
            <a:ext cx="1007745" cy="626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TWI434329B具蚀刻停止层的磊晶结构及其制造方法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endCxn id="183" idx="3"/>
          </p:cNvCxnSpPr>
          <p:nvPr/>
        </p:nvCxnSpPr>
        <p:spPr>
          <a:xfrm>
            <a:off x="5838825" y="1381125"/>
            <a:ext cx="6985" cy="158559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>
          <a:xfrm>
            <a:off x="4592320" y="767715"/>
            <a:ext cx="1121410" cy="7321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US9202880B1用于阶梯式场板宽带隙的基于蚀刻的制造工艺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4591685" y="1545590"/>
            <a:ext cx="1133475" cy="7416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US8969177B2使用双面紫外线固化胶膜进行激光和等离子蚀刻...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591685" y="2348230"/>
            <a:ext cx="1145540" cy="5930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US9017526B2</a:t>
            </a:r>
            <a:r>
              <a:rPr sz="1000">
                <a:solidFill>
                  <a:schemeClr val="accent4"/>
                </a:solidFill>
              </a:rPr>
              <a:t>离子束蚀刻系统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5762625" y="544195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矩形 98"/>
          <p:cNvSpPr/>
          <p:nvPr/>
        </p:nvSpPr>
        <p:spPr>
          <a:xfrm>
            <a:off x="4592320" y="116840"/>
            <a:ext cx="1121410" cy="6267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US9583353B2用于微加工的 III 族氮化物材料的横向电化学蚀刻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7" name="右中括号 106"/>
          <p:cNvSpPr/>
          <p:nvPr/>
        </p:nvSpPr>
        <p:spPr>
          <a:xfrm>
            <a:off x="7853680" y="4046855"/>
            <a:ext cx="76200" cy="17678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0" name="矩形 109"/>
          <p:cNvSpPr/>
          <p:nvPr/>
        </p:nvSpPr>
        <p:spPr>
          <a:xfrm>
            <a:off x="5248275" y="4874260"/>
            <a:ext cx="1064895" cy="7150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US9607843B2一种通过调整碳氟含量改善电弧层刻蚀...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5240655" y="5661025"/>
            <a:ext cx="1064895" cy="6489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US9666447B2干式等离子刻蚀过程中提高选择性的方法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12" name="直接连接符 111"/>
          <p:cNvCxnSpPr/>
          <p:nvPr/>
        </p:nvCxnSpPr>
        <p:spPr>
          <a:xfrm>
            <a:off x="6456045" y="3789045"/>
            <a:ext cx="0" cy="18002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3" name="右中括号 112"/>
          <p:cNvSpPr/>
          <p:nvPr/>
        </p:nvSpPr>
        <p:spPr>
          <a:xfrm>
            <a:off x="6305550" y="4457065"/>
            <a:ext cx="137160" cy="15646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3" name="直接连接符 122"/>
          <p:cNvCxnSpPr>
            <a:endCxn id="107" idx="2"/>
          </p:cNvCxnSpPr>
          <p:nvPr/>
        </p:nvCxnSpPr>
        <p:spPr>
          <a:xfrm flipH="1">
            <a:off x="7929880" y="3823335"/>
            <a:ext cx="3810" cy="110744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6671945" y="4589780"/>
            <a:ext cx="1169035" cy="779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WO2020176425A1各向异性化学蚀刻的大面积计量和过程控制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6664960" y="5487670"/>
            <a:ext cx="1158875" cy="749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KR102218988B1芯片转印用感光性转印树脂、使用该感光性转印树脂的LED芯片..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671945" y="3907790"/>
            <a:ext cx="116078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WO2001008209A1等离子蚀刻室的多阶段清洗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cxnSp>
        <p:nvCxnSpPr>
          <p:cNvPr id="129" name="直接连接符 128"/>
          <p:cNvCxnSpPr>
            <a:stCxn id="135" idx="2"/>
            <a:endCxn id="184" idx="3"/>
          </p:cNvCxnSpPr>
          <p:nvPr/>
        </p:nvCxnSpPr>
        <p:spPr>
          <a:xfrm>
            <a:off x="8606155" y="1628775"/>
            <a:ext cx="1270" cy="14097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7451725" y="387985"/>
            <a:ext cx="1039495" cy="5670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CN115425053A显示基板及显示装置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51725" y="1020445"/>
            <a:ext cx="1007745" cy="8851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CN115148590A基于原子层刻蚀的表面处理方法及半导体器件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7451725" y="2023745"/>
            <a:ext cx="1039495" cy="95631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CN115692184A</a:t>
            </a:r>
            <a:r>
              <a:rPr sz="1000">
                <a:solidFill>
                  <a:schemeClr val="accent4"/>
                </a:solidFill>
              </a:rPr>
              <a:t>基于选择性湿法腐蚀工艺的P-AlGaN栅增强型晶体管及制备方法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35" name="右中括号 134"/>
          <p:cNvSpPr/>
          <p:nvPr/>
        </p:nvSpPr>
        <p:spPr>
          <a:xfrm>
            <a:off x="8529955" y="558800"/>
            <a:ext cx="76200" cy="213995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0" name="右中括号 149"/>
          <p:cNvSpPr/>
          <p:nvPr/>
        </p:nvSpPr>
        <p:spPr>
          <a:xfrm>
            <a:off x="9362440" y="4272915"/>
            <a:ext cx="113665" cy="131635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1" name="直接连接符 150"/>
          <p:cNvCxnSpPr>
            <a:stCxn id="180" idx="3"/>
          </p:cNvCxnSpPr>
          <p:nvPr/>
        </p:nvCxnSpPr>
        <p:spPr>
          <a:xfrm flipH="1">
            <a:off x="9480550" y="3823335"/>
            <a:ext cx="12700" cy="17659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8256270" y="5114925"/>
            <a:ext cx="1106805" cy="8826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CN115938941A</a:t>
            </a:r>
            <a:r>
              <a:rPr sz="1000">
                <a:solidFill>
                  <a:schemeClr val="accent4"/>
                </a:solidFill>
              </a:rPr>
              <a:t>一种基于自停止刻蚀的pGaN栅极GaN HEMT及其制备方法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8256270" y="3860800"/>
            <a:ext cx="1106805" cy="95313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CN116230535A一种防止AlGaN过刻蚀的GaN-HEMT器件的制备方法</a:t>
            </a:r>
            <a:endParaRPr sz="1000">
              <a:solidFill>
                <a:schemeClr val="accent4"/>
              </a:solidFill>
            </a:endParaRPr>
          </a:p>
        </p:txBody>
      </p:sp>
      <p:cxnSp>
        <p:nvCxnSpPr>
          <p:cNvPr id="157" name="直接连接符 156"/>
          <p:cNvCxnSpPr/>
          <p:nvPr/>
        </p:nvCxnSpPr>
        <p:spPr>
          <a:xfrm>
            <a:off x="10271125" y="1436370"/>
            <a:ext cx="0" cy="158242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8" name="矩形 157"/>
          <p:cNvSpPr/>
          <p:nvPr/>
        </p:nvSpPr>
        <p:spPr>
          <a:xfrm>
            <a:off x="9076055" y="1055370"/>
            <a:ext cx="1098550" cy="6502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CN118098965A</a:t>
            </a:r>
            <a:r>
              <a:rPr lang="en-US" altLang="zh-CN" sz="1000">
                <a:solidFill>
                  <a:schemeClr val="accent4"/>
                </a:solidFill>
              </a:rPr>
              <a:t>一种基于自终止刻蚀工艺的增强型器件...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9075420" y="1760855"/>
            <a:ext cx="1082675" cy="5708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CN118098950A</a:t>
            </a:r>
            <a:r>
              <a:rPr sz="1000">
                <a:solidFill>
                  <a:schemeClr val="accent4"/>
                </a:solidFill>
              </a:rPr>
              <a:t>刻蚀方法及刻蚀设备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9075420" y="2406650"/>
            <a:ext cx="1082675" cy="5727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CN118280818A</a:t>
            </a:r>
            <a:r>
              <a:rPr lang="en-US" altLang="zh-CN" sz="1000">
                <a:solidFill>
                  <a:schemeClr val="accent4"/>
                </a:solidFill>
              </a:rPr>
              <a:t> </a:t>
            </a:r>
            <a:r>
              <a:rPr sz="1000">
                <a:solidFill>
                  <a:schemeClr val="accent4"/>
                </a:solidFill>
              </a:rPr>
              <a:t>III-V一种复合掩膜刻蚀Si基GaN图形阵列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61" name="右中括号 160"/>
          <p:cNvSpPr/>
          <p:nvPr/>
        </p:nvSpPr>
        <p:spPr>
          <a:xfrm>
            <a:off x="10194925" y="599440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9076690" y="387985"/>
            <a:ext cx="1106805" cy="590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CN118431060A一种可控温等离子体刻蚀设备及方法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191135" y="332740"/>
            <a:ext cx="1498600" cy="79819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刻蚀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sp>
        <p:nvSpPr>
          <p:cNvPr id="166" name="右中括号 165"/>
          <p:cNvSpPr/>
          <p:nvPr/>
        </p:nvSpPr>
        <p:spPr>
          <a:xfrm>
            <a:off x="1193800" y="4149090"/>
            <a:ext cx="76200" cy="128397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67" name="直接连接符 166"/>
          <p:cNvCxnSpPr/>
          <p:nvPr/>
        </p:nvCxnSpPr>
        <p:spPr>
          <a:xfrm>
            <a:off x="3811905" y="3780790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11238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123761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377380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6" name="等腰三角形 175"/>
          <p:cNvSpPr/>
          <p:nvPr/>
        </p:nvSpPr>
        <p:spPr>
          <a:xfrm>
            <a:off x="641794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8955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等腰三角形 179"/>
          <p:cNvSpPr/>
          <p:nvPr/>
        </p:nvSpPr>
        <p:spPr>
          <a:xfrm>
            <a:off x="945515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5807710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8569325" y="303847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6" name="等腰三角形 185"/>
          <p:cNvSpPr/>
          <p:nvPr/>
        </p:nvSpPr>
        <p:spPr>
          <a:xfrm flipV="1">
            <a:off x="10233025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7" name="等腰三角形 186"/>
          <p:cNvSpPr/>
          <p:nvPr/>
        </p:nvSpPr>
        <p:spPr>
          <a:xfrm flipV="1">
            <a:off x="444055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440690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19380" y="1988820"/>
            <a:ext cx="1074420" cy="61341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</a:rPr>
              <a:t>FR2337115B1用于蓝宝石选择性蚀刻的 aln 掩膜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91" name="等腰三角形 190"/>
          <p:cNvSpPr/>
          <p:nvPr/>
        </p:nvSpPr>
        <p:spPr>
          <a:xfrm>
            <a:off x="507428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55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1989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7640" y="5085715"/>
            <a:ext cx="1026160" cy="502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JP1996274081A</a:t>
            </a:r>
            <a:r>
              <a:rPr sz="1000">
                <a:solidFill>
                  <a:schemeClr val="accent4"/>
                </a:solidFill>
              </a:rPr>
              <a:t>氮化镓化合物半导体蚀刻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15415" y="4729480"/>
            <a:ext cx="1007745" cy="568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JP1996213358A光激发蚀刻法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98905" y="5373370"/>
            <a:ext cx="1007745" cy="5232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JP1996203862A氮化物半导体的蚀刻方法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98905" y="5949315"/>
            <a:ext cx="1007745" cy="69278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JP1997129924A</a:t>
            </a:r>
            <a:r>
              <a:rPr sz="1000">
                <a:solidFill>
                  <a:schemeClr val="accent4"/>
                </a:solidFill>
              </a:rPr>
              <a:t>3族氮化物半导体的蚀刻方法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1858010" y="383603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4" name="等腰三角形 63"/>
          <p:cNvSpPr/>
          <p:nvPr/>
        </p:nvSpPr>
        <p:spPr>
          <a:xfrm>
            <a:off x="1819910" y="376809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1398905" y="4010660"/>
            <a:ext cx="1007745" cy="6343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US5674758A使用电化学蚀刻实现绝缘体上的硅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66" name="直接连接符 65"/>
          <p:cNvCxnSpPr/>
          <p:nvPr/>
        </p:nvCxnSpPr>
        <p:spPr>
          <a:xfrm flipH="1">
            <a:off x="2553335" y="1469390"/>
            <a:ext cx="1270" cy="15113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6" name="右中括号 75"/>
          <p:cNvSpPr/>
          <p:nvPr/>
        </p:nvSpPr>
        <p:spPr>
          <a:xfrm>
            <a:off x="2479040" y="531495"/>
            <a:ext cx="76200" cy="213360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7" name="等腰三角形 76"/>
          <p:cNvSpPr/>
          <p:nvPr/>
        </p:nvSpPr>
        <p:spPr>
          <a:xfrm flipV="1">
            <a:off x="2516505" y="296735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2040890" y="294640"/>
            <a:ext cx="1007745" cy="60515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 algn="l"/>
            <a:r>
              <a:rPr lang="en-US" altLang="zh-CN" sz="1000">
                <a:solidFill>
                  <a:schemeClr val="accent4"/>
                </a:solidFill>
                <a:sym typeface="+mn-ea"/>
              </a:rPr>
              <a:t>GB2373367A使用氧化剂和含氟路易斯酸的蚀刻...</a:t>
            </a:r>
            <a:endParaRPr lang="en-US" altLang="zh-CN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2063750" y="977900"/>
            <a:ext cx="1007745" cy="61023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  <a:sym typeface="+mn-ea"/>
              </a:rPr>
              <a:t>CA2310155C一种蚀刻氮化镓化合物基半导体的工艺</a:t>
            </a:r>
            <a:endParaRPr lang="en-US" altLang="zh-CN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2061845" y="1649095"/>
            <a:ext cx="1007745" cy="55308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JP2002026456A半导体装置、半导体激光器..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063750" y="2277110"/>
            <a:ext cx="1007745" cy="6203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US20020096496A1</a:t>
            </a:r>
            <a:r>
              <a:rPr sz="1000">
                <a:solidFill>
                  <a:schemeClr val="accent4"/>
                </a:solidFill>
                <a:sym typeface="+mn-ea"/>
              </a:rPr>
              <a:t>用离子束和随后的湿法蚀刻</a:t>
            </a:r>
            <a:r>
              <a:rPr lang="en-US" sz="1000">
                <a:solidFill>
                  <a:schemeClr val="accent4"/>
                </a:solidFill>
                <a:sym typeface="+mn-ea"/>
              </a:rPr>
              <a:t>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310255" y="814070"/>
            <a:ext cx="1064895" cy="7315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TWI395847B针对蓝宝石基板之蚀刻方法及图案化蓝宝石基板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5248275" y="4077335"/>
            <a:ext cx="1064895" cy="7150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US9799760B2具有选择性蚀刻表面钝化的半导体器件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021070" y="1196975"/>
            <a:ext cx="1056640" cy="605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WO2018170010A1</a:t>
            </a:r>
            <a:r>
              <a:rPr sz="1000">
                <a:solidFill>
                  <a:schemeClr val="accent4"/>
                </a:solidFill>
              </a:rPr>
              <a:t>用于蚀刻度量增强的表面改性控制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021070" y="1958975"/>
            <a:ext cx="1056640" cy="7823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CN110088900B三维存储组件形成过程中阶梯的蚀刻控制方法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5" name="右中括号 104"/>
          <p:cNvSpPr/>
          <p:nvPr/>
        </p:nvSpPr>
        <p:spPr>
          <a:xfrm>
            <a:off x="7125970" y="1345565"/>
            <a:ext cx="76200" cy="11201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6" name="等腰三角形 105"/>
          <p:cNvSpPr/>
          <p:nvPr/>
        </p:nvSpPr>
        <p:spPr>
          <a:xfrm flipV="1">
            <a:off x="7158355" y="29413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9" name="直接连接符 108"/>
          <p:cNvCxnSpPr>
            <a:stCxn id="105" idx="2"/>
            <a:endCxn id="106" idx="3"/>
          </p:cNvCxnSpPr>
          <p:nvPr/>
        </p:nvCxnSpPr>
        <p:spPr>
          <a:xfrm flipH="1">
            <a:off x="7196455" y="1905635"/>
            <a:ext cx="5715" cy="103568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888365" y="3058160"/>
            <a:ext cx="8442325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05283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52040" y="350647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2016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3791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60235" y="350647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70255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40803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63753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4261485" y="349885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>
            <a:off x="1268095" y="1774825"/>
            <a:ext cx="0" cy="124396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2567305" y="3751580"/>
            <a:ext cx="635" cy="12617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1847850" y="4578985"/>
            <a:ext cx="1064895" cy="502285"/>
          </a:xfrm>
          <a:prstGeom prst="rect">
            <a:avLst/>
          </a:prstGeom>
          <a:solidFill>
            <a:srgbClr val="F3DC96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CN106486577B</a:t>
            </a:r>
            <a:r>
              <a:rPr sz="1000">
                <a:solidFill>
                  <a:schemeClr val="accent4"/>
                </a:solidFill>
              </a:rPr>
              <a:t>微型发光二极管装置</a:t>
            </a:r>
            <a:endParaRPr sz="1000">
              <a:solidFill>
                <a:schemeClr val="accent4"/>
              </a:solidFill>
            </a:endParaRPr>
          </a:p>
        </p:txBody>
      </p:sp>
      <p:cxnSp>
        <p:nvCxnSpPr>
          <p:cNvPr id="70" name="直接连接符 69"/>
          <p:cNvCxnSpPr/>
          <p:nvPr/>
        </p:nvCxnSpPr>
        <p:spPr>
          <a:xfrm flipH="1">
            <a:off x="3861435" y="2348865"/>
            <a:ext cx="2540" cy="6483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>
          <a:xfrm>
            <a:off x="2779395" y="1649095"/>
            <a:ext cx="1007745" cy="55308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US20190172978A1发光单元和显示装置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4" name="右中括号 73"/>
          <p:cNvSpPr/>
          <p:nvPr/>
        </p:nvSpPr>
        <p:spPr>
          <a:xfrm>
            <a:off x="3787140" y="1864360"/>
            <a:ext cx="76200" cy="6737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1" name="右中括号 80"/>
          <p:cNvSpPr/>
          <p:nvPr/>
        </p:nvSpPr>
        <p:spPr>
          <a:xfrm>
            <a:off x="4364990" y="4157980"/>
            <a:ext cx="76200" cy="133223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>
            <a:off x="3317875" y="4617085"/>
            <a:ext cx="1017270" cy="6908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CN210576000U一种Mini CaN LED外延垒晶晶片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317875" y="3860800"/>
            <a:ext cx="1017270" cy="66421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KR102486640B1显示器、电子设备和制造显示器的方法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709160" y="4563745"/>
            <a:ext cx="1007745" cy="60134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WO2022141428A1LED外延结构、其制作方法...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4709160" y="5226050"/>
            <a:ext cx="1007745" cy="6076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CN114649408A金属氧化物半导体材料、靶材...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709160" y="5907405"/>
            <a:ext cx="1007745" cy="6210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CN111554785B</a:t>
            </a:r>
            <a:r>
              <a:rPr sz="1000">
                <a:solidFill>
                  <a:schemeClr val="accent4"/>
                </a:solidFill>
              </a:rPr>
              <a:t>一种发光二极管外延片及其制备方法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5733415" y="42214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4709160" y="3867150"/>
            <a:ext cx="1007745" cy="626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US20210111319A1用于主光线走离补偿的微 LED 设计...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endCxn id="183" idx="3"/>
          </p:cNvCxnSpPr>
          <p:nvPr/>
        </p:nvCxnSpPr>
        <p:spPr>
          <a:xfrm>
            <a:off x="6484620" y="1381125"/>
            <a:ext cx="6985" cy="158559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5" name="矩形 94"/>
          <p:cNvSpPr/>
          <p:nvPr/>
        </p:nvSpPr>
        <p:spPr>
          <a:xfrm>
            <a:off x="5363845" y="899795"/>
            <a:ext cx="995680" cy="6718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CN216698312U一种用于生长LED外延片的石墨盘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5363845" y="1628775"/>
            <a:ext cx="1007110" cy="606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CN114038970A一种P型半导体层生长方法、外延层...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5375910" y="2276475"/>
            <a:ext cx="1007110" cy="5930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CN113808980A</a:t>
            </a:r>
            <a:r>
              <a:rPr sz="1000">
                <a:solidFill>
                  <a:schemeClr val="accent4"/>
                </a:solidFill>
              </a:rPr>
              <a:t>一种半导体外延结构及其应用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6408420" y="544195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9" name="矩形 98"/>
          <p:cNvSpPr/>
          <p:nvPr/>
        </p:nvSpPr>
        <p:spPr>
          <a:xfrm>
            <a:off x="5363845" y="260985"/>
            <a:ext cx="1007745" cy="568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WO2022029434A1LED器件和制造LED器件的方法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7" name="右中括号 106"/>
          <p:cNvSpPr/>
          <p:nvPr/>
        </p:nvSpPr>
        <p:spPr>
          <a:xfrm>
            <a:off x="6960235" y="4221480"/>
            <a:ext cx="183515" cy="200660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3" name="直接连接符 122"/>
          <p:cNvCxnSpPr/>
          <p:nvPr/>
        </p:nvCxnSpPr>
        <p:spPr>
          <a:xfrm flipH="1">
            <a:off x="7140575" y="3751580"/>
            <a:ext cx="3810" cy="237871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6014720" y="4578985"/>
            <a:ext cx="1008380" cy="5645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CN216563130U外延结构及发光二极管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6014720" y="5223510"/>
            <a:ext cx="1008380" cy="5486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CN116770429A氮化镓外延片的制备方法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6" name="矩形 125"/>
          <p:cNvSpPr/>
          <p:nvPr/>
        </p:nvSpPr>
        <p:spPr>
          <a:xfrm>
            <a:off x="6007735" y="5805170"/>
            <a:ext cx="1015365" cy="6705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CN117832344AAlGaInP系外延层及其生长方法</a:t>
            </a:r>
            <a:r>
              <a:rPr lang="en-US" altLang="zh-CN" sz="1000">
                <a:solidFill>
                  <a:schemeClr val="accent4"/>
                </a:solidFill>
              </a:rPr>
              <a:t>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016625" y="3822065"/>
            <a:ext cx="1006475" cy="7029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CN114038972A一种LED外延片、外延生长方法...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cxnSp>
        <p:nvCxnSpPr>
          <p:cNvPr id="129" name="直接连接符 128"/>
          <p:cNvCxnSpPr/>
          <p:nvPr/>
        </p:nvCxnSpPr>
        <p:spPr>
          <a:xfrm>
            <a:off x="7926705" y="1557020"/>
            <a:ext cx="1270" cy="14097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6750685" y="906780"/>
            <a:ext cx="1039495" cy="5835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CN115832137B一种LED外延片、外延生长方法...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6765925" y="1558290"/>
            <a:ext cx="1007745" cy="61341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CN118472129A一种N型电流扩展层生长方法及外延层...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6765925" y="2226945"/>
            <a:ext cx="1007745" cy="68135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CN115799423B用于Mini-LED的外延片及其制备方法</a:t>
            </a:r>
            <a:r>
              <a:rPr lang="en-US" altLang="zh-CN" sz="1000">
                <a:solidFill>
                  <a:schemeClr val="accent4"/>
                </a:solidFill>
              </a:rPr>
              <a:t>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5" name="右中括号 134"/>
          <p:cNvSpPr/>
          <p:nvPr/>
        </p:nvSpPr>
        <p:spPr>
          <a:xfrm>
            <a:off x="7812405" y="487045"/>
            <a:ext cx="114300" cy="213995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6" name="矩形 135"/>
          <p:cNvSpPr/>
          <p:nvPr/>
        </p:nvSpPr>
        <p:spPr>
          <a:xfrm>
            <a:off x="6765925" y="109220"/>
            <a:ext cx="1007745" cy="7207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CN117317082A一种高抗静电释放的LED正极性外延...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0" name="右中括号 149"/>
          <p:cNvSpPr/>
          <p:nvPr/>
        </p:nvSpPr>
        <p:spPr>
          <a:xfrm flipH="1">
            <a:off x="8543290" y="3988435"/>
            <a:ext cx="76200" cy="212979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1" name="直接连接符 150"/>
          <p:cNvCxnSpPr>
            <a:stCxn id="180" idx="3"/>
          </p:cNvCxnSpPr>
          <p:nvPr/>
        </p:nvCxnSpPr>
        <p:spPr>
          <a:xfrm flipH="1">
            <a:off x="8622030" y="3823335"/>
            <a:ext cx="10160" cy="234188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7442835" y="4556760"/>
            <a:ext cx="1106805" cy="5962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CN118472144A</a:t>
            </a:r>
            <a:r>
              <a:rPr sz="1000">
                <a:solidFill>
                  <a:schemeClr val="accent4"/>
                </a:solidFill>
              </a:rPr>
              <a:t>发光二极管的制备方法、LED外延结构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53" name="矩形 152"/>
          <p:cNvSpPr/>
          <p:nvPr/>
        </p:nvSpPr>
        <p:spPr>
          <a:xfrm>
            <a:off x="7442835" y="5213985"/>
            <a:ext cx="1106805" cy="6299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US20240258474A1</a:t>
            </a:r>
            <a:r>
              <a:rPr sz="1000">
                <a:solidFill>
                  <a:schemeClr val="accent4"/>
                </a:solidFill>
              </a:rPr>
              <a:t>LED芯片及其制造方法，以及显示器件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4" name="矩形 153"/>
          <p:cNvSpPr/>
          <p:nvPr/>
        </p:nvSpPr>
        <p:spPr>
          <a:xfrm>
            <a:off x="7436485" y="5905500"/>
            <a:ext cx="1106805" cy="6946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CN117832058A</a:t>
            </a:r>
            <a:r>
              <a:rPr sz="1000">
                <a:solidFill>
                  <a:schemeClr val="accent4"/>
                </a:solidFill>
              </a:rPr>
              <a:t>一种硅衬底上低温沉积氮化物薄膜的方法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7442835" y="3848735"/>
            <a:ext cx="1106805" cy="6724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CN118198220AGaN基Micro LED外延结构及其生长方法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191135" y="304800"/>
            <a:ext cx="1498600" cy="82613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外延片生长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cxnSp>
        <p:nvCxnSpPr>
          <p:cNvPr id="167" name="直接连接符 166"/>
          <p:cNvCxnSpPr/>
          <p:nvPr/>
        </p:nvCxnSpPr>
        <p:spPr>
          <a:xfrm flipH="1">
            <a:off x="4438015" y="3780790"/>
            <a:ext cx="19685" cy="87249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82993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252920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4419600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10628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等腰三角形 179"/>
          <p:cNvSpPr/>
          <p:nvPr/>
        </p:nvSpPr>
        <p:spPr>
          <a:xfrm>
            <a:off x="85940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645350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7888605" y="297243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8" name="等腰三角形 187"/>
          <p:cNvSpPr/>
          <p:nvPr/>
        </p:nvSpPr>
        <p:spPr>
          <a:xfrm flipV="1">
            <a:off x="3824605" y="298386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1229995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124585" y="1699895"/>
            <a:ext cx="1007745" cy="697865"/>
          </a:xfrm>
          <a:prstGeom prst="rect">
            <a:avLst/>
          </a:prstGeom>
          <a:solidFill>
            <a:srgbClr val="D4DFA5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</a:rPr>
              <a:t>KR101832234B1</a:t>
            </a:r>
            <a:r>
              <a:rPr sz="1000">
                <a:solidFill>
                  <a:schemeClr val="accent4"/>
                </a:solidFill>
              </a:rPr>
              <a:t>采用pec偏压技术的LED及其制造方法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91" name="等腰三角形 190"/>
          <p:cNvSpPr/>
          <p:nvPr/>
        </p:nvSpPr>
        <p:spPr>
          <a:xfrm>
            <a:off x="579183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2781300" y="2277110"/>
            <a:ext cx="1007745" cy="62039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CN108987412B</a:t>
            </a:r>
            <a:r>
              <a:rPr sz="1000">
                <a:solidFill>
                  <a:schemeClr val="accent4"/>
                </a:solidFill>
                <a:sym typeface="+mn-ea"/>
              </a:rPr>
              <a:t>显示设备及其形成方法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3317240" y="5372735"/>
            <a:ext cx="1017905" cy="61468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CN110828646B一种微LED显示器的制造方法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2" name="直接连接符 1"/>
          <p:cNvCxnSpPr/>
          <p:nvPr/>
        </p:nvCxnSpPr>
        <p:spPr>
          <a:xfrm flipH="1">
            <a:off x="5136515" y="1469390"/>
            <a:ext cx="1270" cy="15113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4008120" y="476885"/>
            <a:ext cx="1007745" cy="78359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 algn="l"/>
            <a:r>
              <a:rPr sz="1000">
                <a:solidFill>
                  <a:schemeClr val="accent4"/>
                </a:solidFill>
              </a:rPr>
              <a:t>US20220045039A1显示装置的制造方法及显示装置制造装置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08120" y="1381125"/>
            <a:ext cx="1007745" cy="61023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CN110998811B一种薄膜晶体管及其制造方法...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08120" y="2103755"/>
            <a:ext cx="1007745" cy="7658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CN110993748B发光二极管外延片的生长方法及发光二极管外延片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9" name="右中括号 8"/>
          <p:cNvSpPr/>
          <p:nvPr/>
        </p:nvSpPr>
        <p:spPr>
          <a:xfrm>
            <a:off x="5046980" y="830580"/>
            <a:ext cx="91440" cy="169100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flipV="1">
            <a:off x="5099685" y="296735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9625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407035" y="3058160"/>
            <a:ext cx="10609580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609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6545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635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1966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8973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1996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40665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577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4769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4436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362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21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2475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1130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41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6798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94310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4303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26477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26414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 flipH="1">
            <a:off x="478790" y="1988820"/>
            <a:ext cx="635" cy="102997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连接符 61"/>
          <p:cNvCxnSpPr>
            <a:stCxn id="173" idx="3"/>
          </p:cNvCxnSpPr>
          <p:nvPr/>
        </p:nvCxnSpPr>
        <p:spPr>
          <a:xfrm flipH="1">
            <a:off x="1271905" y="3751580"/>
            <a:ext cx="3810" cy="16935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173990" y="3916680"/>
            <a:ext cx="1026160" cy="8972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WO1995022838A1</a:t>
            </a:r>
            <a:r>
              <a:rPr sz="1000">
                <a:solidFill>
                  <a:schemeClr val="accent4"/>
                </a:solidFill>
              </a:rPr>
              <a:t>用于射频反应溅射钛钨和金的微电路互连的抗电迁移金属化结构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2694940" y="4940935"/>
            <a:ext cx="1007745" cy="629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US7790626B2等离子溅射成膜方法及设备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2694940" y="5632450"/>
            <a:ext cx="1007745" cy="60452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WO2006016669A1半导体装置的制造方法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1" name="右中括号 80"/>
          <p:cNvSpPr/>
          <p:nvPr/>
        </p:nvSpPr>
        <p:spPr>
          <a:xfrm>
            <a:off x="3719195" y="41579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2694940" y="3867150"/>
            <a:ext cx="1007745" cy="100711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JP2006163367A显示装置用布线、具有该布线的薄膜晶体管阵列面板及其制造方法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83" name="直接连接符 82"/>
          <p:cNvCxnSpPr>
            <a:stCxn id="87" idx="2"/>
          </p:cNvCxnSpPr>
          <p:nvPr/>
        </p:nvCxnSpPr>
        <p:spPr>
          <a:xfrm flipH="1">
            <a:off x="4478655" y="1958975"/>
            <a:ext cx="13335" cy="10077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headEnd type="none"/>
            <a:tailEnd type="non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3310255" y="1484630"/>
            <a:ext cx="1056640" cy="7366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US20100065847A1</a:t>
            </a:r>
            <a:r>
              <a:rPr sz="1000">
                <a:solidFill>
                  <a:schemeClr val="accent4"/>
                </a:solidFill>
              </a:rPr>
              <a:t>显示装置用铝合金薄膜、显示装置及溅射靶材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310890" y="2283460"/>
            <a:ext cx="1056640" cy="6826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US8227284B2III族氮化物半导体发光元件、III族氮化物...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7" name="右中括号 86"/>
          <p:cNvSpPr/>
          <p:nvPr/>
        </p:nvSpPr>
        <p:spPr>
          <a:xfrm>
            <a:off x="4415790" y="1218565"/>
            <a:ext cx="76200" cy="148018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4008120" y="4605020"/>
            <a:ext cx="1007745" cy="7912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EP2290118A2薄膜沉积装置和使用其制造有机发光显示装置的方法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4999355" y="4221480"/>
            <a:ext cx="113030" cy="79819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3991610" y="3867150"/>
            <a:ext cx="1007745" cy="626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JP5648289B2溅射装置及半导体发光装置的制造方法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stCxn id="98" idx="2"/>
            <a:endCxn id="183" idx="3"/>
          </p:cNvCxnSpPr>
          <p:nvPr/>
        </p:nvCxnSpPr>
        <p:spPr>
          <a:xfrm>
            <a:off x="5838825" y="2239010"/>
            <a:ext cx="6985" cy="72771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4591685" y="1385570"/>
            <a:ext cx="1133475" cy="901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WO2012090422A1外延膜形成方法、溅射设备、半导体发光器件制造方法、半导体发光器件...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591685" y="2348230"/>
            <a:ext cx="1145540" cy="5930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US8882971B2</a:t>
            </a:r>
            <a:r>
              <a:rPr sz="1000">
                <a:solidFill>
                  <a:schemeClr val="accent4"/>
                </a:solidFill>
              </a:rPr>
              <a:t>半导体发光元件的溅射装置及制造方法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5762625" y="1804670"/>
            <a:ext cx="76200" cy="86804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7" name="右中括号 106"/>
          <p:cNvSpPr/>
          <p:nvPr/>
        </p:nvSpPr>
        <p:spPr>
          <a:xfrm>
            <a:off x="7853680" y="4046855"/>
            <a:ext cx="76200" cy="17678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0" name="矩形 109"/>
          <p:cNvSpPr/>
          <p:nvPr/>
        </p:nvSpPr>
        <p:spPr>
          <a:xfrm>
            <a:off x="5248275" y="5041265"/>
            <a:ext cx="1064895" cy="11239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WO2014208341A1反射电极或布线电极用Ag合金膜、反射电极或布线电极、Ag合金溅射靶材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12" name="直接连接符 111"/>
          <p:cNvCxnSpPr/>
          <p:nvPr/>
        </p:nvCxnSpPr>
        <p:spPr>
          <a:xfrm>
            <a:off x="6456045" y="3789045"/>
            <a:ext cx="0" cy="18002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3" name="右中括号 112"/>
          <p:cNvSpPr/>
          <p:nvPr/>
        </p:nvSpPr>
        <p:spPr>
          <a:xfrm>
            <a:off x="6305550" y="4457065"/>
            <a:ext cx="137160" cy="15646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3" name="直接连接符 122"/>
          <p:cNvCxnSpPr>
            <a:endCxn id="107" idx="2"/>
          </p:cNvCxnSpPr>
          <p:nvPr/>
        </p:nvCxnSpPr>
        <p:spPr>
          <a:xfrm flipH="1">
            <a:off x="7929880" y="3823335"/>
            <a:ext cx="3810" cy="110744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6671945" y="4589780"/>
            <a:ext cx="1169035" cy="779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WO2020161685A1通过脉冲激光沉积生长的无位错半导体纳米结构...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6664960" y="5487670"/>
            <a:ext cx="1158875" cy="749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CN111235537A薄膜制备方法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671945" y="3907790"/>
            <a:ext cx="116078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CN112680696A成膜装置、电子器件的制造装置、成膜方法...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cxnSp>
        <p:nvCxnSpPr>
          <p:cNvPr id="129" name="直接连接符 128"/>
          <p:cNvCxnSpPr>
            <a:stCxn id="135" idx="2"/>
            <a:endCxn id="184" idx="3"/>
          </p:cNvCxnSpPr>
          <p:nvPr/>
        </p:nvCxnSpPr>
        <p:spPr>
          <a:xfrm>
            <a:off x="8606155" y="1628775"/>
            <a:ext cx="1270" cy="14097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7478395" y="292735"/>
            <a:ext cx="1012825" cy="66230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CN114999948A一种高真空磁控溅射热压键合一体机...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78395" y="1020445"/>
            <a:ext cx="1007745" cy="8851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CN115621146A基于图像识别的衬底片的识别方法、装置、磁控溅射..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7490460" y="1985010"/>
            <a:ext cx="1010920" cy="95631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CN118039592A</a:t>
            </a:r>
            <a:r>
              <a:rPr sz="1000">
                <a:solidFill>
                  <a:schemeClr val="accent4"/>
                </a:solidFill>
              </a:rPr>
              <a:t>形成半导体接合结构的保护层薄膜、形成其的溅镀靶材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5" name="右中括号 134"/>
          <p:cNvSpPr/>
          <p:nvPr/>
        </p:nvSpPr>
        <p:spPr>
          <a:xfrm>
            <a:off x="8529955" y="558800"/>
            <a:ext cx="76200" cy="213995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0" name="右中括号 149"/>
          <p:cNvSpPr/>
          <p:nvPr/>
        </p:nvSpPr>
        <p:spPr>
          <a:xfrm>
            <a:off x="8501380" y="4272915"/>
            <a:ext cx="113665" cy="131635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1" name="直接连接符 150"/>
          <p:cNvCxnSpPr>
            <a:stCxn id="180" idx="3"/>
          </p:cNvCxnSpPr>
          <p:nvPr/>
        </p:nvCxnSpPr>
        <p:spPr>
          <a:xfrm flipH="1">
            <a:off x="8619490" y="3823335"/>
            <a:ext cx="12700" cy="17659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8140700" y="5229225"/>
            <a:ext cx="1007745" cy="5854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CN115216724A</a:t>
            </a:r>
            <a:r>
              <a:rPr sz="1000">
                <a:solidFill>
                  <a:schemeClr val="accent4"/>
                </a:solidFill>
              </a:rPr>
              <a:t>溅射预处理方法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8154035" y="4157345"/>
            <a:ext cx="994410" cy="8839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CN114665019A一种基于磁控溅射的聚合物场效应晶体管的制备方法</a:t>
            </a:r>
            <a:endParaRPr sz="1000">
              <a:solidFill>
                <a:schemeClr val="accent4"/>
              </a:solidFill>
            </a:endParaRPr>
          </a:p>
        </p:txBody>
      </p:sp>
      <p:cxnSp>
        <p:nvCxnSpPr>
          <p:cNvPr id="157" name="直接连接符 156"/>
          <p:cNvCxnSpPr/>
          <p:nvPr/>
        </p:nvCxnSpPr>
        <p:spPr>
          <a:xfrm>
            <a:off x="10271125" y="1436370"/>
            <a:ext cx="0" cy="158242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8" name="矩形 157"/>
          <p:cNvSpPr/>
          <p:nvPr/>
        </p:nvSpPr>
        <p:spPr>
          <a:xfrm>
            <a:off x="9076055" y="954405"/>
            <a:ext cx="1098550" cy="75120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US20240266174A1</a:t>
            </a:r>
            <a:r>
              <a:rPr lang="en-US" altLang="zh-CN" sz="1000">
                <a:solidFill>
                  <a:schemeClr val="accent4"/>
                </a:solidFill>
              </a:rPr>
              <a:t>利用薄膜沉积和边缘离子注入减缓衬底的鞍形变形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9075420" y="1760855"/>
            <a:ext cx="1082675" cy="5708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US20240183026A1</a:t>
            </a:r>
            <a:r>
              <a:rPr sz="1000">
                <a:solidFill>
                  <a:schemeClr val="accent4"/>
                </a:solidFill>
              </a:rPr>
              <a:t>溅射过程中双面SiP器件的冷却装置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9075420" y="2406650"/>
            <a:ext cx="1082675" cy="5727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CN118007075A一种提高LED芯片亮度的ITO溅射工艺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61" name="右中括号 160"/>
          <p:cNvSpPr/>
          <p:nvPr/>
        </p:nvSpPr>
        <p:spPr>
          <a:xfrm>
            <a:off x="10194925" y="599440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9051290" y="292735"/>
            <a:ext cx="1106805" cy="590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CN118676268A一种LED芯片及其制备方法、设备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191135" y="332740"/>
            <a:ext cx="1498600" cy="79819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溅射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sp>
        <p:nvSpPr>
          <p:cNvPr id="166" name="右中括号 165"/>
          <p:cNvSpPr/>
          <p:nvPr/>
        </p:nvSpPr>
        <p:spPr>
          <a:xfrm>
            <a:off x="1193800" y="4149090"/>
            <a:ext cx="76200" cy="128397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67" name="直接连接符 166"/>
          <p:cNvCxnSpPr/>
          <p:nvPr/>
        </p:nvCxnSpPr>
        <p:spPr>
          <a:xfrm>
            <a:off x="3811905" y="3780790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11238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123761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377380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6" name="等腰三角形 175"/>
          <p:cNvSpPr/>
          <p:nvPr/>
        </p:nvSpPr>
        <p:spPr>
          <a:xfrm>
            <a:off x="641794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8955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等腰三角形 179"/>
          <p:cNvSpPr/>
          <p:nvPr/>
        </p:nvSpPr>
        <p:spPr>
          <a:xfrm>
            <a:off x="85940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5807710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8569325" y="303847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6" name="等腰三角形 185"/>
          <p:cNvSpPr/>
          <p:nvPr/>
        </p:nvSpPr>
        <p:spPr>
          <a:xfrm flipV="1">
            <a:off x="10233025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7" name="等腰三角形 186"/>
          <p:cNvSpPr/>
          <p:nvPr/>
        </p:nvSpPr>
        <p:spPr>
          <a:xfrm flipV="1">
            <a:off x="444055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440690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19380" y="1804670"/>
            <a:ext cx="1074420" cy="79756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US3437888A</a:t>
            </a:r>
            <a:r>
              <a:rPr sz="1000">
                <a:solidFill>
                  <a:schemeClr val="accent4"/>
                </a:solidFill>
                <a:sym typeface="+mn-ea"/>
              </a:rPr>
              <a:t>通过在溅射钼层上溅射一层金膜来提供电触点的方法</a:t>
            </a:r>
            <a:endParaRPr lang="zh-CN" altLang="en-US" sz="1000">
              <a:solidFill>
                <a:schemeClr val="accent4"/>
              </a:solidFill>
            </a:endParaRPr>
          </a:p>
        </p:txBody>
      </p:sp>
      <p:sp>
        <p:nvSpPr>
          <p:cNvPr id="191" name="等腰三角形 190"/>
          <p:cNvSpPr/>
          <p:nvPr/>
        </p:nvSpPr>
        <p:spPr>
          <a:xfrm>
            <a:off x="507428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55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7640" y="4873625"/>
            <a:ext cx="1026160" cy="8293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WO1996017102A1</a:t>
            </a:r>
            <a:r>
              <a:rPr sz="1000">
                <a:solidFill>
                  <a:schemeClr val="accent4"/>
                </a:solidFill>
              </a:rPr>
              <a:t>由离子注入导电聚合物制造电气设备的方法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1858010" y="383603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4" name="等腰三角形 63"/>
          <p:cNvSpPr/>
          <p:nvPr/>
        </p:nvSpPr>
        <p:spPr>
          <a:xfrm>
            <a:off x="1819910" y="376809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1471295" y="4272915"/>
            <a:ext cx="1007745" cy="7213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WO1997013885A1布线膜、用于形成布线膜的溅射靶...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66" name="直接连接符 65"/>
          <p:cNvCxnSpPr/>
          <p:nvPr/>
        </p:nvCxnSpPr>
        <p:spPr>
          <a:xfrm flipH="1">
            <a:off x="2553335" y="1917065"/>
            <a:ext cx="14605" cy="10636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7" name="等腰三角形 76"/>
          <p:cNvSpPr/>
          <p:nvPr/>
        </p:nvSpPr>
        <p:spPr>
          <a:xfrm flipV="1">
            <a:off x="2516505" y="296735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1819910" y="1436370"/>
            <a:ext cx="1215390" cy="118935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WO2004013372A1</a:t>
            </a:r>
            <a:r>
              <a:rPr sz="1000">
                <a:solidFill>
                  <a:schemeClr val="accent4"/>
                </a:solidFill>
                <a:sym typeface="+mn-ea"/>
              </a:rPr>
              <a:t>溅射靶材、烧结体、使用它们形成的导电膜、有机EL元件以及用于有机EL元件的基板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310255" y="692785"/>
            <a:ext cx="1064895" cy="7315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JP4747368B2用于形成w-ti扩散阻挡膜的溅射w-ti靶材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5248275" y="4077335"/>
            <a:ext cx="1064895" cy="8540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WO2015087505A1在线成膜装置的成膜准备方法、在线成膜装置及载体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021070" y="1196975"/>
            <a:ext cx="1056640" cy="605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US20210028256A1</a:t>
            </a:r>
            <a:r>
              <a:rPr sz="1000">
                <a:solidFill>
                  <a:schemeClr val="accent4"/>
                </a:solidFill>
              </a:rPr>
              <a:t>显示装置、掩模及显示装置的制造方法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021070" y="1958975"/>
            <a:ext cx="1056640" cy="7823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CN108441835B磁控溅射设备、成膜方法、OLED制备方法及显示面板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5" name="右中括号 104"/>
          <p:cNvSpPr/>
          <p:nvPr/>
        </p:nvSpPr>
        <p:spPr>
          <a:xfrm>
            <a:off x="7125970" y="1345565"/>
            <a:ext cx="76200" cy="11201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6" name="等腰三角形 105"/>
          <p:cNvSpPr/>
          <p:nvPr/>
        </p:nvSpPr>
        <p:spPr>
          <a:xfrm flipV="1">
            <a:off x="7158355" y="29413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9" name="直接连接符 108"/>
          <p:cNvCxnSpPr>
            <a:stCxn id="105" idx="2"/>
            <a:endCxn id="106" idx="3"/>
          </p:cNvCxnSpPr>
          <p:nvPr/>
        </p:nvCxnSpPr>
        <p:spPr>
          <a:xfrm flipH="1">
            <a:off x="7196455" y="1905635"/>
            <a:ext cx="5715" cy="103568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8" name="右中括号 57"/>
          <p:cNvSpPr/>
          <p:nvPr/>
        </p:nvSpPr>
        <p:spPr>
          <a:xfrm flipH="1">
            <a:off x="9491980" y="4030345"/>
            <a:ext cx="143510" cy="1753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59" name="直接连接符 58"/>
          <p:cNvCxnSpPr>
            <a:endCxn id="58" idx="2"/>
          </p:cNvCxnSpPr>
          <p:nvPr/>
        </p:nvCxnSpPr>
        <p:spPr>
          <a:xfrm flipH="1">
            <a:off x="9491980" y="3799840"/>
            <a:ext cx="3810" cy="110744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7" name="矩形 66"/>
          <p:cNvSpPr/>
          <p:nvPr/>
        </p:nvSpPr>
        <p:spPr>
          <a:xfrm>
            <a:off x="9624695" y="4573270"/>
            <a:ext cx="1169035" cy="779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WO2020161685A1通过脉冲激光沉积生长的无位错半导体纳米结构...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9634855" y="5445760"/>
            <a:ext cx="1158875" cy="5753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CN111235537A薄膜制备方法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9624695" y="3847465"/>
            <a:ext cx="116078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CN112680696A成膜装置、电子器件的制造装置、成膜方法...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0" name="等腰三角形 69"/>
          <p:cNvSpPr/>
          <p:nvPr/>
        </p:nvSpPr>
        <p:spPr>
          <a:xfrm>
            <a:off x="9457690" y="373062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407035" y="3058160"/>
            <a:ext cx="10609580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609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6545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635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1964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8973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40665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577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4769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2016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4436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362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21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2475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1130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41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6798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94310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4303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26477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26414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 flipH="1">
            <a:off x="478790" y="1988820"/>
            <a:ext cx="635" cy="102997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连接符 61"/>
          <p:cNvCxnSpPr>
            <a:stCxn id="173" idx="3"/>
          </p:cNvCxnSpPr>
          <p:nvPr/>
        </p:nvCxnSpPr>
        <p:spPr>
          <a:xfrm flipH="1">
            <a:off x="1271905" y="3751580"/>
            <a:ext cx="3810" cy="11176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287655" y="4046855"/>
            <a:ext cx="1026160" cy="8972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US5364654A</a:t>
            </a:r>
            <a:r>
              <a:rPr sz="1000">
                <a:solidFill>
                  <a:schemeClr val="accent4"/>
                </a:solidFill>
              </a:rPr>
              <a:t>一种薄膜电极和电致发光装置的生产方法</a:t>
            </a:r>
            <a:endParaRPr sz="1000">
              <a:solidFill>
                <a:schemeClr val="accent4"/>
              </a:solidFill>
            </a:endParaRPr>
          </a:p>
        </p:txBody>
      </p:sp>
      <p:cxnSp>
        <p:nvCxnSpPr>
          <p:cNvPr id="83" name="直接连接符 82"/>
          <p:cNvCxnSpPr>
            <a:stCxn id="87" idx="2"/>
          </p:cNvCxnSpPr>
          <p:nvPr/>
        </p:nvCxnSpPr>
        <p:spPr>
          <a:xfrm flipH="1">
            <a:off x="4478655" y="1958975"/>
            <a:ext cx="13335" cy="10077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headEnd type="none"/>
            <a:tailEnd type="non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3310255" y="2060575"/>
            <a:ext cx="1056640" cy="7366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US20070131537A1</a:t>
            </a:r>
            <a:r>
              <a:rPr sz="1000">
                <a:solidFill>
                  <a:schemeClr val="accent4"/>
                </a:solidFill>
              </a:rPr>
              <a:t>用于在目标衬底上执行半导体处理的系统和方法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87" name="右中括号 86"/>
          <p:cNvSpPr/>
          <p:nvPr/>
        </p:nvSpPr>
        <p:spPr>
          <a:xfrm>
            <a:off x="4415790" y="1218565"/>
            <a:ext cx="76200" cy="148018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3991610" y="4725035"/>
            <a:ext cx="1007745" cy="7912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WO2008111398A1沉积装置控制装置及沉积装置控制方法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4999355" y="4221480"/>
            <a:ext cx="113030" cy="79819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3991610" y="3867150"/>
            <a:ext cx="1007745" cy="7772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WO2008093726A1蒸镀装置、蒸镀方法及蒸镀装置的制造方法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stCxn id="98" idx="2"/>
            <a:endCxn id="183" idx="3"/>
          </p:cNvCxnSpPr>
          <p:nvPr/>
        </p:nvCxnSpPr>
        <p:spPr>
          <a:xfrm>
            <a:off x="5838825" y="2239010"/>
            <a:ext cx="6985" cy="72771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4591685" y="1553210"/>
            <a:ext cx="1133475" cy="685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TWI557249B蒸镀设备及其方法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591685" y="2348230"/>
            <a:ext cx="1145540" cy="5930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US9365923B2</a:t>
            </a:r>
            <a:r>
              <a:rPr sz="1000">
                <a:solidFill>
                  <a:schemeClr val="accent4"/>
                </a:solidFill>
              </a:rPr>
              <a:t>蒸镀装置及蒸镀方法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5762625" y="1804670"/>
            <a:ext cx="76200" cy="86804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7" name="右中括号 106"/>
          <p:cNvSpPr/>
          <p:nvPr/>
        </p:nvSpPr>
        <p:spPr>
          <a:xfrm>
            <a:off x="7781290" y="4046855"/>
            <a:ext cx="76200" cy="139827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12" name="直接连接符 111"/>
          <p:cNvCxnSpPr/>
          <p:nvPr/>
        </p:nvCxnSpPr>
        <p:spPr>
          <a:xfrm>
            <a:off x="6456045" y="3789045"/>
            <a:ext cx="0" cy="93599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23" name="直接连接符 122"/>
          <p:cNvCxnSpPr/>
          <p:nvPr/>
        </p:nvCxnSpPr>
        <p:spPr>
          <a:xfrm flipH="1">
            <a:off x="7929245" y="3833495"/>
            <a:ext cx="3810" cy="110744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6816090" y="4994275"/>
            <a:ext cx="1169035" cy="7797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CN110071217A掩膜板、显示面板的制作方法及显示装置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816090" y="4015105"/>
            <a:ext cx="1160780" cy="894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WO2020181849A1微型精密掩膜板及其制作方法和AMOLED显示器件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cxnSp>
        <p:nvCxnSpPr>
          <p:cNvPr id="129" name="直接连接符 128"/>
          <p:cNvCxnSpPr>
            <a:stCxn id="135" idx="2"/>
            <a:endCxn id="184" idx="3"/>
          </p:cNvCxnSpPr>
          <p:nvPr/>
        </p:nvCxnSpPr>
        <p:spPr>
          <a:xfrm>
            <a:off x="8606155" y="1628775"/>
            <a:ext cx="1270" cy="14097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7464425" y="332740"/>
            <a:ext cx="1012825" cy="9258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CN112201763A智能基板及使用其制作有机发光二极管显示装置的方法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78395" y="1340485"/>
            <a:ext cx="1007745" cy="88519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CN111850468A一种掩膜组件、蒸镀装置及OLED优化方法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7490460" y="2291080"/>
            <a:ext cx="1010920" cy="6502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CN111676447A</a:t>
            </a:r>
            <a:r>
              <a:rPr sz="1000">
                <a:solidFill>
                  <a:schemeClr val="accent4"/>
                </a:solidFill>
              </a:rPr>
              <a:t>蒸镀掩膜版及显示面板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35" name="右中括号 134"/>
          <p:cNvSpPr/>
          <p:nvPr/>
        </p:nvSpPr>
        <p:spPr>
          <a:xfrm>
            <a:off x="8529955" y="558800"/>
            <a:ext cx="76200" cy="213995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7" name="直接连接符 156"/>
          <p:cNvCxnSpPr/>
          <p:nvPr/>
        </p:nvCxnSpPr>
        <p:spPr>
          <a:xfrm>
            <a:off x="10271125" y="1436370"/>
            <a:ext cx="0" cy="158242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8" name="矩形 157"/>
          <p:cNvSpPr/>
          <p:nvPr/>
        </p:nvSpPr>
        <p:spPr>
          <a:xfrm>
            <a:off x="9076055" y="954405"/>
            <a:ext cx="1098550" cy="75120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CN116334546B</a:t>
            </a:r>
            <a:r>
              <a:rPr lang="en-US" altLang="zh-CN" sz="1000">
                <a:solidFill>
                  <a:schemeClr val="accent4"/>
                </a:solidFill>
              </a:rPr>
              <a:t>一种电子束蒸镀超薄Ni金属的方法及倒装LED芯片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9075420" y="1760855"/>
            <a:ext cx="1082675" cy="5708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CN117080205A</a:t>
            </a:r>
            <a:r>
              <a:rPr sz="1000">
                <a:solidFill>
                  <a:schemeClr val="accent4"/>
                </a:solidFill>
              </a:rPr>
              <a:t>显示基板、掩膜版以及蒸镀系统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9075420" y="2406650"/>
            <a:ext cx="1082675" cy="5727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CN116960238A芯片的制备方法及LED芯片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61" name="右中括号 160"/>
          <p:cNvSpPr/>
          <p:nvPr/>
        </p:nvSpPr>
        <p:spPr>
          <a:xfrm>
            <a:off x="10194925" y="599440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9051290" y="292735"/>
            <a:ext cx="1106805" cy="590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TW202346618A蒸鍍罩、附框架之蒸鍍罩、蒸鍍罩之製造方法...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191135" y="332740"/>
            <a:ext cx="1330325" cy="79819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蒸镀电极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cxnSp>
        <p:nvCxnSpPr>
          <p:cNvPr id="167" name="直接连接符 166"/>
          <p:cNvCxnSpPr/>
          <p:nvPr/>
        </p:nvCxnSpPr>
        <p:spPr>
          <a:xfrm>
            <a:off x="3811905" y="3780790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11238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123761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377380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6" name="等腰三角形 175"/>
          <p:cNvSpPr/>
          <p:nvPr/>
        </p:nvSpPr>
        <p:spPr>
          <a:xfrm>
            <a:off x="641794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8955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5807710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8569325" y="303847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6" name="等腰三角形 185"/>
          <p:cNvSpPr/>
          <p:nvPr/>
        </p:nvSpPr>
        <p:spPr>
          <a:xfrm flipV="1">
            <a:off x="10233025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7" name="等腰三角形 186"/>
          <p:cNvSpPr/>
          <p:nvPr/>
        </p:nvSpPr>
        <p:spPr>
          <a:xfrm flipV="1">
            <a:off x="444055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440690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19380" y="1804670"/>
            <a:ext cx="1074420" cy="79756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US3401055A</a:t>
            </a:r>
            <a:r>
              <a:rPr sz="1000">
                <a:solidFill>
                  <a:schemeClr val="accent4"/>
                </a:solidFill>
                <a:sym typeface="+mn-ea"/>
              </a:rPr>
              <a:t>蒸汽沉积焊接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91" name="等腰三角形 190"/>
          <p:cNvSpPr/>
          <p:nvPr/>
        </p:nvSpPr>
        <p:spPr>
          <a:xfrm>
            <a:off x="507428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55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71295" y="5085080"/>
            <a:ext cx="1026160" cy="8293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US5451261A</a:t>
            </a:r>
            <a:r>
              <a:rPr sz="1000">
                <a:solidFill>
                  <a:schemeClr val="accent4"/>
                </a:solidFill>
              </a:rPr>
              <a:t>金属薄膜沉积装置及金属薄膜沉积方法</a:t>
            </a:r>
            <a:endParaRPr sz="1000">
              <a:solidFill>
                <a:schemeClr val="accent4"/>
              </a:solidFill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1858010" y="383603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4" name="等腰三角形 63"/>
          <p:cNvSpPr/>
          <p:nvPr/>
        </p:nvSpPr>
        <p:spPr>
          <a:xfrm>
            <a:off x="1819910" y="376809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1471295" y="4157980"/>
            <a:ext cx="1007745" cy="83629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US5455197A控制在半导体晶圆上沉积的与晶体取向有关的薄膜...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66" name="直接连接符 65"/>
          <p:cNvCxnSpPr/>
          <p:nvPr/>
        </p:nvCxnSpPr>
        <p:spPr>
          <a:xfrm flipH="1">
            <a:off x="2553335" y="1917065"/>
            <a:ext cx="14605" cy="10636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7" name="等腰三角形 76"/>
          <p:cNvSpPr/>
          <p:nvPr/>
        </p:nvSpPr>
        <p:spPr>
          <a:xfrm flipV="1">
            <a:off x="2516505" y="296735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1819910" y="1958975"/>
            <a:ext cx="1215390" cy="666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WO2000008691A9</a:t>
            </a:r>
            <a:r>
              <a:rPr sz="1000">
                <a:solidFill>
                  <a:schemeClr val="accent4"/>
                </a:solidFill>
                <a:sym typeface="+mn-ea"/>
              </a:rPr>
              <a:t>含有p型掺杂剂的氧化锌薄膜及其制备方法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310255" y="799465"/>
            <a:ext cx="1064895" cy="110617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WO2008041558A1蒸镀装置、蒸镀装置的控制装置、蒸镀装置的控制方法以及蒸镀装置的使用方法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5520055" y="4015105"/>
            <a:ext cx="1064895" cy="85407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CN205590782U一种蒸镀设备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021070" y="1196975"/>
            <a:ext cx="1056640" cy="605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US10643843B2</a:t>
            </a:r>
            <a:r>
              <a:rPr sz="1000">
                <a:solidFill>
                  <a:schemeClr val="accent4"/>
                </a:solidFill>
              </a:rPr>
              <a:t>半导体装置的成膜方法及氮化铝成膜方法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021070" y="1863090"/>
            <a:ext cx="1056640" cy="93472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CN108807458A像素结构、包含所述像素结构的OLED显示屏、蒸镀掩膜版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5" name="右中括号 104"/>
          <p:cNvSpPr/>
          <p:nvPr/>
        </p:nvSpPr>
        <p:spPr>
          <a:xfrm>
            <a:off x="7125970" y="1345565"/>
            <a:ext cx="76200" cy="11201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6" name="等腰三角形 105"/>
          <p:cNvSpPr/>
          <p:nvPr/>
        </p:nvSpPr>
        <p:spPr>
          <a:xfrm flipV="1">
            <a:off x="7158355" y="29413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9" name="直接连接符 108"/>
          <p:cNvCxnSpPr>
            <a:stCxn id="105" idx="2"/>
            <a:endCxn id="106" idx="3"/>
          </p:cNvCxnSpPr>
          <p:nvPr/>
        </p:nvCxnSpPr>
        <p:spPr>
          <a:xfrm flipH="1">
            <a:off x="7196455" y="1905635"/>
            <a:ext cx="5715" cy="103568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8" name="右中括号 57"/>
          <p:cNvSpPr/>
          <p:nvPr/>
        </p:nvSpPr>
        <p:spPr>
          <a:xfrm>
            <a:off x="9345295" y="4278630"/>
            <a:ext cx="146685" cy="74104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/>
        </p:nvCxnSpPr>
        <p:spPr>
          <a:xfrm flipH="1">
            <a:off x="9491980" y="3806825"/>
            <a:ext cx="3810" cy="110744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7" name="矩形 66"/>
          <p:cNvSpPr/>
          <p:nvPr/>
        </p:nvSpPr>
        <p:spPr>
          <a:xfrm>
            <a:off x="8176260" y="4700270"/>
            <a:ext cx="1169035" cy="660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CN115579443A一种LED芯片制作方法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184515" y="4004945"/>
            <a:ext cx="116078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CN216786244U一种蒸镀半刻蚀掩模板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0" name="等腰三角形 69"/>
          <p:cNvSpPr/>
          <p:nvPr/>
        </p:nvSpPr>
        <p:spPr>
          <a:xfrm>
            <a:off x="9457690" y="373062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1819910" y="1196340"/>
            <a:ext cx="1215390" cy="666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WO2000048226A1</a:t>
            </a:r>
            <a:r>
              <a:rPr sz="1000">
                <a:solidFill>
                  <a:schemeClr val="accent4"/>
                </a:solidFill>
                <a:sym typeface="+mn-ea"/>
              </a:rPr>
              <a:t>用于电离金属沉积的高密度等离子体源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2842260" y="3900170"/>
            <a:ext cx="1007745" cy="100711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WO2004028214A1发光器件的制造系统和制造方法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右箭头 3"/>
          <p:cNvSpPr/>
          <p:nvPr/>
        </p:nvSpPr>
        <p:spPr>
          <a:xfrm>
            <a:off x="407035" y="3058160"/>
            <a:ext cx="10609580" cy="462280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solid"/>
          </a:ln>
          <a:effectLst/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 sz="1800">
              <a:sym typeface="+mn-ea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609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46545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3825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23761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91897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191833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4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54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635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1998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8973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352040" y="350647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29577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2017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64769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2019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2960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2020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94436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2021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3620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2022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21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1130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94411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2018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3679825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2015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13118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13055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38119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38112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444055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443992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50876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50869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57880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57873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>
            <a:off x="644334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>
            <a:off x="644271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712406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712343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789622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89559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858710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>
            <a:off x="858647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>
            <a:off x="9431020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椭圆 52"/>
          <p:cNvSpPr/>
          <p:nvPr/>
        </p:nvSpPr>
        <p:spPr>
          <a:xfrm>
            <a:off x="9430385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10264775" y="3140710"/>
            <a:ext cx="75565" cy="75565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10264140" y="3337560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60" name="直接连接符 59"/>
          <p:cNvCxnSpPr>
            <a:endCxn id="190" idx="3"/>
          </p:cNvCxnSpPr>
          <p:nvPr/>
        </p:nvCxnSpPr>
        <p:spPr>
          <a:xfrm flipH="1">
            <a:off x="478790" y="1988820"/>
            <a:ext cx="635" cy="102997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2" name="直接连接符 61"/>
          <p:cNvCxnSpPr>
            <a:stCxn id="173" idx="3"/>
          </p:cNvCxnSpPr>
          <p:nvPr/>
        </p:nvCxnSpPr>
        <p:spPr>
          <a:xfrm flipH="1">
            <a:off x="1271905" y="3751580"/>
            <a:ext cx="3810" cy="90170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335280" y="3867150"/>
            <a:ext cx="1026160" cy="8972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US20040084686A1</a:t>
            </a:r>
            <a:r>
              <a:rPr sz="1000">
                <a:solidFill>
                  <a:schemeClr val="accent4"/>
                </a:solidFill>
              </a:rPr>
              <a:t>用于显示装置的封装材料及其形成方法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2694940" y="4940935"/>
            <a:ext cx="1007745" cy="62928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CN104910855A一种用于倒装LED封装的导电胶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2694940" y="5632450"/>
            <a:ext cx="1007745" cy="80835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CN104804694A一种新型环氧树脂LED封装胶及其制备方法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1" name="右中括号 80"/>
          <p:cNvSpPr/>
          <p:nvPr/>
        </p:nvSpPr>
        <p:spPr>
          <a:xfrm>
            <a:off x="3719195" y="4157980"/>
            <a:ext cx="96520" cy="20072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2694940" y="3867150"/>
            <a:ext cx="1007745" cy="100711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WO2015124109A1辐射预交联聚烯烃胶膜及制法以及用于封装的方法和组件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83" name="直接连接符 82"/>
          <p:cNvCxnSpPr>
            <a:stCxn id="87" idx="2"/>
          </p:cNvCxnSpPr>
          <p:nvPr/>
        </p:nvCxnSpPr>
        <p:spPr>
          <a:xfrm flipH="1">
            <a:off x="4478655" y="1958975"/>
            <a:ext cx="13335" cy="100774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headEnd type="none"/>
            <a:tailEnd type="non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3310255" y="1484630"/>
            <a:ext cx="1056640" cy="7366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CN107446522A</a:t>
            </a:r>
            <a:r>
              <a:rPr sz="1000">
                <a:solidFill>
                  <a:schemeClr val="accent4"/>
                </a:solidFill>
              </a:rPr>
              <a:t>一种LED封装用二硼化钛陶瓷粉末填充的导电胶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3310890" y="2283460"/>
            <a:ext cx="1056640" cy="6826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WO2018121048A1大功率LED照明灯用耐高温封装胶...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87" name="右中括号 86"/>
          <p:cNvSpPr/>
          <p:nvPr/>
        </p:nvSpPr>
        <p:spPr>
          <a:xfrm>
            <a:off x="4415790" y="1218565"/>
            <a:ext cx="76200" cy="148018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9" name="矩形 88"/>
          <p:cNvSpPr/>
          <p:nvPr/>
        </p:nvSpPr>
        <p:spPr>
          <a:xfrm>
            <a:off x="3991610" y="4573270"/>
            <a:ext cx="1007745" cy="5670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TW201942641A用于背光模组的封装结构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92" name="右中括号 91"/>
          <p:cNvSpPr/>
          <p:nvPr/>
        </p:nvSpPr>
        <p:spPr>
          <a:xfrm>
            <a:off x="4999355" y="4221480"/>
            <a:ext cx="118110" cy="199326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3991610" y="3867150"/>
            <a:ext cx="1007745" cy="626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CN108365080A MicroLED或mini LED封装结构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94" name="直接连接符 93"/>
          <p:cNvCxnSpPr>
            <a:stCxn id="98" idx="2"/>
            <a:endCxn id="183" idx="3"/>
          </p:cNvCxnSpPr>
          <p:nvPr/>
        </p:nvCxnSpPr>
        <p:spPr>
          <a:xfrm>
            <a:off x="5838825" y="1656715"/>
            <a:ext cx="6985" cy="131000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>
          <a:xfrm>
            <a:off x="4591685" y="1586865"/>
            <a:ext cx="1133475" cy="7004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WO2020190313A1具有微型 LED 阵列的 mems 驱动光学封装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4591685" y="2348230"/>
            <a:ext cx="1145540" cy="5930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KR1020190122150A</a:t>
            </a:r>
            <a:r>
              <a:rPr sz="1000">
                <a:solidFill>
                  <a:schemeClr val="accent4"/>
                </a:solidFill>
              </a:rPr>
              <a:t>电子设备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8" name="右中括号 97"/>
          <p:cNvSpPr/>
          <p:nvPr/>
        </p:nvSpPr>
        <p:spPr>
          <a:xfrm>
            <a:off x="5762625" y="640080"/>
            <a:ext cx="76200" cy="203263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7" name="右中括号 106"/>
          <p:cNvSpPr/>
          <p:nvPr/>
        </p:nvSpPr>
        <p:spPr>
          <a:xfrm>
            <a:off x="7853680" y="4046855"/>
            <a:ext cx="79375" cy="246570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0" name="矩形 109"/>
          <p:cNvSpPr/>
          <p:nvPr/>
        </p:nvSpPr>
        <p:spPr>
          <a:xfrm>
            <a:off x="5248275" y="4660900"/>
            <a:ext cx="1064895" cy="6292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CN112201737A一种Mini LED器件封装方法及结构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12" name="直接连接符 111"/>
          <p:cNvCxnSpPr/>
          <p:nvPr/>
        </p:nvCxnSpPr>
        <p:spPr>
          <a:xfrm>
            <a:off x="6456045" y="3789045"/>
            <a:ext cx="0" cy="18002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3" name="右中括号 112"/>
          <p:cNvSpPr/>
          <p:nvPr/>
        </p:nvSpPr>
        <p:spPr>
          <a:xfrm>
            <a:off x="6305550" y="4457065"/>
            <a:ext cx="150495" cy="1983105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23" name="直接连接符 122"/>
          <p:cNvCxnSpPr>
            <a:endCxn id="107" idx="2"/>
          </p:cNvCxnSpPr>
          <p:nvPr/>
        </p:nvCxnSpPr>
        <p:spPr>
          <a:xfrm flipH="1">
            <a:off x="7933055" y="4172585"/>
            <a:ext cx="3810" cy="110744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24" name="矩形 123"/>
          <p:cNvSpPr/>
          <p:nvPr/>
        </p:nvSpPr>
        <p:spPr>
          <a:xfrm>
            <a:off x="6654800" y="4518660"/>
            <a:ext cx="1169035" cy="52260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sz="1000">
                <a:solidFill>
                  <a:schemeClr val="accent4"/>
                </a:solidFill>
                <a:sym typeface="+mn-ea"/>
              </a:rPr>
              <a:t>CN114566583AMini LED封装结构及显示装置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6664960" y="5085080"/>
            <a:ext cx="1158875" cy="4946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sz="1000">
                <a:solidFill>
                  <a:schemeClr val="accent4"/>
                </a:solidFill>
                <a:sym typeface="+mn-ea"/>
              </a:rPr>
              <a:t>CN115224165A一种Mini LED的封装拆修方法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7" name="矩形 126"/>
          <p:cNvSpPr/>
          <p:nvPr/>
        </p:nvSpPr>
        <p:spPr>
          <a:xfrm>
            <a:off x="6671945" y="3907790"/>
            <a:ext cx="1160780" cy="548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  <a:sym typeface="+mn-ea"/>
              </a:rPr>
              <a:t>CN114373844A一种应用于MiniLED封装...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cxnSp>
        <p:nvCxnSpPr>
          <p:cNvPr id="129" name="直接连接符 128"/>
          <p:cNvCxnSpPr>
            <a:endCxn id="184" idx="3"/>
          </p:cNvCxnSpPr>
          <p:nvPr/>
        </p:nvCxnSpPr>
        <p:spPr>
          <a:xfrm>
            <a:off x="7896225" y="1412875"/>
            <a:ext cx="40640" cy="155448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0" name="矩形 129"/>
          <p:cNvSpPr/>
          <p:nvPr/>
        </p:nvSpPr>
        <p:spPr>
          <a:xfrm>
            <a:off x="7488555" y="476250"/>
            <a:ext cx="1012825" cy="66230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CN115148883A一种基于COB封装的Mini LED封装..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78395" y="1232535"/>
            <a:ext cx="1007745" cy="6845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CN117153994A MiniLED显示模组的制备方法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7490460" y="1985010"/>
            <a:ext cx="1010920" cy="8604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CN115663097A</a:t>
            </a:r>
            <a:r>
              <a:rPr sz="1000">
                <a:solidFill>
                  <a:schemeClr val="accent4"/>
                </a:solidFill>
              </a:rPr>
              <a:t>COB封装模组及其封装方法以及Mini LED显示屏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50" name="右中括号 149"/>
          <p:cNvSpPr/>
          <p:nvPr/>
        </p:nvSpPr>
        <p:spPr>
          <a:xfrm flipH="1">
            <a:off x="8619490" y="4304665"/>
            <a:ext cx="140335" cy="216789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51" name="直接连接符 150"/>
          <p:cNvCxnSpPr>
            <a:stCxn id="180" idx="3"/>
          </p:cNvCxnSpPr>
          <p:nvPr/>
        </p:nvCxnSpPr>
        <p:spPr>
          <a:xfrm flipH="1">
            <a:off x="8619490" y="3823335"/>
            <a:ext cx="12700" cy="17659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2" name="矩形 151"/>
          <p:cNvSpPr/>
          <p:nvPr/>
        </p:nvSpPr>
        <p:spPr>
          <a:xfrm>
            <a:off x="8747125" y="4660900"/>
            <a:ext cx="1074420" cy="51625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CN116364811A</a:t>
            </a:r>
            <a:r>
              <a:rPr sz="1000">
                <a:solidFill>
                  <a:schemeClr val="accent4"/>
                </a:solidFill>
              </a:rPr>
              <a:t>一种MiniLED封装基板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8760460" y="3952240"/>
            <a:ext cx="1061085" cy="61785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CN116254067A一种一体化MiniLED显示模组封装胶膜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en-US" sz="1000">
              <a:solidFill>
                <a:schemeClr val="accent4"/>
              </a:solidFill>
            </a:endParaRPr>
          </a:p>
        </p:txBody>
      </p:sp>
      <p:cxnSp>
        <p:nvCxnSpPr>
          <p:cNvPr id="157" name="直接连接符 156"/>
          <p:cNvCxnSpPr/>
          <p:nvPr/>
        </p:nvCxnSpPr>
        <p:spPr>
          <a:xfrm>
            <a:off x="10271125" y="1436370"/>
            <a:ext cx="0" cy="158242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8" name="矩形 157"/>
          <p:cNvSpPr/>
          <p:nvPr/>
        </p:nvSpPr>
        <p:spPr>
          <a:xfrm>
            <a:off x="9076055" y="954405"/>
            <a:ext cx="1098550" cy="6381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CN118263369B</a:t>
            </a:r>
            <a:r>
              <a:rPr lang="en-US" altLang="zh-CN" sz="1000">
                <a:solidFill>
                  <a:schemeClr val="accent4"/>
                </a:solidFill>
              </a:rPr>
              <a:t>基于倒装LED芯片的灯珠及其封装方法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9075420" y="1656715"/>
            <a:ext cx="1082675" cy="5708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CN118712310A</a:t>
            </a:r>
            <a:r>
              <a:rPr sz="1000">
                <a:solidFill>
                  <a:schemeClr val="accent4"/>
                </a:solidFill>
              </a:rPr>
              <a:t>一种新型MiniLED显示屏及制造方法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60" name="矩形 159"/>
          <p:cNvSpPr/>
          <p:nvPr/>
        </p:nvSpPr>
        <p:spPr>
          <a:xfrm>
            <a:off x="9075420" y="2287905"/>
            <a:ext cx="1082675" cy="7289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sz="1000">
                <a:solidFill>
                  <a:schemeClr val="accent4"/>
                </a:solidFill>
              </a:rPr>
              <a:t>CN118389087B一种适用于Mini/Micro LED显示面板封装用胶膜</a:t>
            </a:r>
            <a:r>
              <a:rPr lang="en-US" sz="1000">
                <a:solidFill>
                  <a:schemeClr val="accent4"/>
                </a:solidFill>
              </a:rPr>
              <a:t>...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61" name="右中括号 160"/>
          <p:cNvSpPr/>
          <p:nvPr/>
        </p:nvSpPr>
        <p:spPr>
          <a:xfrm>
            <a:off x="10194925" y="599440"/>
            <a:ext cx="76200" cy="212852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2" name="矩形 161"/>
          <p:cNvSpPr/>
          <p:nvPr/>
        </p:nvSpPr>
        <p:spPr>
          <a:xfrm>
            <a:off x="9051290" y="292735"/>
            <a:ext cx="1106805" cy="5905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CN118218196B一种Mini-LED背光模组封装胶涂覆装置及方法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65" name="圆角矩形 164"/>
          <p:cNvSpPr/>
          <p:nvPr/>
        </p:nvSpPr>
        <p:spPr>
          <a:xfrm>
            <a:off x="407035" y="260350"/>
            <a:ext cx="1276350" cy="798195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  <a:effectLst>
            <a:glow rad="139700">
              <a:srgbClr val="FF0000">
                <a:alpha val="40000"/>
              </a:srgbClr>
            </a:glow>
            <a:outerShdw blurRad="50800" dist="50800" dir="20700000" algn="ctr" rotWithShape="0">
              <a:srgbClr val="000000">
                <a:alpha val="43000"/>
              </a:srgbClr>
            </a:outerShdw>
            <a:reflection blurRad="76200" stA="35000" endA="300" endPos="38500" dist="50800" dir="5400000" sy="-100000" algn="bl" rotWithShape="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b="1">
                <a:solidFill>
                  <a:schemeClr val="accent4"/>
                </a:solidFill>
              </a:rPr>
              <a:t>封装检测</a:t>
            </a:r>
            <a:endParaRPr lang="zh-CN" altLang="en-US" sz="2800" b="1">
              <a:solidFill>
                <a:schemeClr val="accent4"/>
              </a:solidFill>
            </a:endParaRPr>
          </a:p>
        </p:txBody>
      </p:sp>
      <p:cxnSp>
        <p:nvCxnSpPr>
          <p:cNvPr id="167" name="直接连接符 166"/>
          <p:cNvCxnSpPr/>
          <p:nvPr/>
        </p:nvCxnSpPr>
        <p:spPr>
          <a:xfrm>
            <a:off x="3811905" y="3780790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8" name="直接连接符 167"/>
          <p:cNvCxnSpPr/>
          <p:nvPr/>
        </p:nvCxnSpPr>
        <p:spPr>
          <a:xfrm>
            <a:off x="5112385" y="379666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3" name="等腰三角形 172"/>
          <p:cNvSpPr/>
          <p:nvPr/>
        </p:nvSpPr>
        <p:spPr>
          <a:xfrm>
            <a:off x="1237615" y="367538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5" name="等腰三角形 174"/>
          <p:cNvSpPr/>
          <p:nvPr/>
        </p:nvSpPr>
        <p:spPr>
          <a:xfrm>
            <a:off x="377380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6" name="等腰三角形 175"/>
          <p:cNvSpPr/>
          <p:nvPr/>
        </p:nvSpPr>
        <p:spPr>
          <a:xfrm>
            <a:off x="6417945" y="371284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8" name="等腰三角形 177"/>
          <p:cNvSpPr/>
          <p:nvPr/>
        </p:nvSpPr>
        <p:spPr>
          <a:xfrm>
            <a:off x="78955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0" name="等腰三角形 179"/>
          <p:cNvSpPr/>
          <p:nvPr/>
        </p:nvSpPr>
        <p:spPr>
          <a:xfrm>
            <a:off x="8594090" y="374713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3" name="等腰三角形 182"/>
          <p:cNvSpPr/>
          <p:nvPr/>
        </p:nvSpPr>
        <p:spPr>
          <a:xfrm flipV="1">
            <a:off x="5807710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4" name="等腰三角形 183"/>
          <p:cNvSpPr/>
          <p:nvPr/>
        </p:nvSpPr>
        <p:spPr>
          <a:xfrm flipV="1">
            <a:off x="7898765" y="296735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6" name="等腰三角形 185"/>
          <p:cNvSpPr/>
          <p:nvPr/>
        </p:nvSpPr>
        <p:spPr>
          <a:xfrm flipV="1">
            <a:off x="10233025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7" name="等腰三角形 186"/>
          <p:cNvSpPr/>
          <p:nvPr/>
        </p:nvSpPr>
        <p:spPr>
          <a:xfrm flipV="1">
            <a:off x="4440555" y="29667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0" name="等腰三角形 189"/>
          <p:cNvSpPr/>
          <p:nvPr/>
        </p:nvSpPr>
        <p:spPr>
          <a:xfrm flipV="1">
            <a:off x="440690" y="301879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119380" y="1804670"/>
            <a:ext cx="1074420" cy="79756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JP1999251643A</a:t>
            </a:r>
            <a:r>
              <a:rPr sz="1000">
                <a:solidFill>
                  <a:schemeClr val="accent4"/>
                </a:solidFill>
                <a:sym typeface="+mn-ea"/>
              </a:rPr>
              <a:t>具有密封外壳的发光二极管及其制造方法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91" name="等腰三角形 190"/>
          <p:cNvSpPr/>
          <p:nvPr/>
        </p:nvSpPr>
        <p:spPr>
          <a:xfrm>
            <a:off x="5074285" y="3720465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55370" y="3520440"/>
            <a:ext cx="447675" cy="21399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800">
                <a:latin typeface="Arial" panose="020B0604020202020204" pitchFamily="34" charset="0"/>
                <a:ea typeface="微软雅黑" panose="020B0503020204020204" charset="-122"/>
              </a:rPr>
              <a:t>2003</a:t>
            </a:r>
            <a:endParaRPr lang="en-US" altLang="zh-CN" sz="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1858010" y="3836035"/>
            <a:ext cx="0" cy="8642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4" name="等腰三角形 63"/>
          <p:cNvSpPr/>
          <p:nvPr/>
        </p:nvSpPr>
        <p:spPr>
          <a:xfrm>
            <a:off x="1819910" y="3768090"/>
            <a:ext cx="76200" cy="76200"/>
          </a:xfrm>
          <a:prstGeom prst="triangl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1471295" y="4157980"/>
            <a:ext cx="1007745" cy="72136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WO2008081900A1</a:t>
            </a:r>
            <a:r>
              <a:rPr sz="1000">
                <a:solidFill>
                  <a:schemeClr val="accent4"/>
                </a:solidFill>
                <a:sym typeface="+mn-ea"/>
              </a:rPr>
              <a:t>用于发光器件密封和灯的树脂组合物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cxnSp>
        <p:nvCxnSpPr>
          <p:cNvPr id="66" name="直接连接符 65"/>
          <p:cNvCxnSpPr/>
          <p:nvPr/>
        </p:nvCxnSpPr>
        <p:spPr>
          <a:xfrm flipH="1">
            <a:off x="2553335" y="1917065"/>
            <a:ext cx="14605" cy="106362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7" name="等腰三角形 76"/>
          <p:cNvSpPr/>
          <p:nvPr/>
        </p:nvSpPr>
        <p:spPr>
          <a:xfrm flipV="1">
            <a:off x="2516505" y="2967355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1819910" y="1988185"/>
            <a:ext cx="1215390" cy="6375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US9548141B2</a:t>
            </a:r>
            <a:r>
              <a:rPr sz="1000">
                <a:solidFill>
                  <a:schemeClr val="accent4"/>
                </a:solidFill>
                <a:sym typeface="+mn-ea"/>
              </a:rPr>
              <a:t>光反射各向异性导电粘合剂和发光器件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3310255" y="692785"/>
            <a:ext cx="1064895" cy="7315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CN107858118A一种LED封装用耐高温导电胶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5248275" y="3867150"/>
            <a:ext cx="1064895" cy="7518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CN214123908U一种Mini LED的柔性封装散热结构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6021070" y="1536700"/>
            <a:ext cx="1056640" cy="605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CN113345986A</a:t>
            </a:r>
            <a:r>
              <a:rPr sz="1000">
                <a:solidFill>
                  <a:schemeClr val="accent4"/>
                </a:solidFill>
              </a:rPr>
              <a:t>倒装Mini LED芯片及其制造方法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024245" y="2221230"/>
            <a:ext cx="1056640" cy="6026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CN112885818A一种Mini LED新型封装工艺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105" name="右中括号 104"/>
          <p:cNvSpPr/>
          <p:nvPr/>
        </p:nvSpPr>
        <p:spPr>
          <a:xfrm>
            <a:off x="7125970" y="1345565"/>
            <a:ext cx="76200" cy="1120140"/>
          </a:xfrm>
          <a:prstGeom prst="rightBracke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6" name="等腰三角形 105"/>
          <p:cNvSpPr/>
          <p:nvPr/>
        </p:nvSpPr>
        <p:spPr>
          <a:xfrm flipV="1">
            <a:off x="7158355" y="2941320"/>
            <a:ext cx="76200" cy="85725"/>
          </a:xfrm>
          <a:prstGeom prst="triangle">
            <a:avLst>
              <a:gd name="adj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</a:ln>
          <a:effectLst>
            <a:glow>
              <a:schemeClr val="accent1">
                <a:alpha val="100000"/>
              </a:schemeClr>
            </a:glow>
          </a:effec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09" name="直接连接符 108"/>
          <p:cNvCxnSpPr>
            <a:stCxn id="105" idx="2"/>
            <a:endCxn id="106" idx="3"/>
          </p:cNvCxnSpPr>
          <p:nvPr/>
        </p:nvCxnSpPr>
        <p:spPr>
          <a:xfrm flipH="1">
            <a:off x="7196455" y="1905635"/>
            <a:ext cx="5715" cy="103568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452880" y="4940935"/>
            <a:ext cx="1026160" cy="7296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US7714348B2</a:t>
            </a:r>
            <a:r>
              <a:rPr sz="1000">
                <a:solidFill>
                  <a:schemeClr val="accent4"/>
                </a:solidFill>
              </a:rPr>
              <a:t>具有集成保护机制的交流/直流发光二极管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52880" y="5732780"/>
            <a:ext cx="1026160" cy="7080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CN101372608A</a:t>
            </a:r>
            <a:r>
              <a:rPr sz="1000">
                <a:solidFill>
                  <a:schemeClr val="accent4"/>
                </a:solidFill>
              </a:rPr>
              <a:t>环氧树脂封装胶粘剂及用途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19910" y="548640"/>
            <a:ext cx="1215390" cy="6375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CN101942073B</a:t>
            </a:r>
            <a:r>
              <a:rPr sz="1000">
                <a:solidFill>
                  <a:schemeClr val="accent4"/>
                </a:solidFill>
                <a:sym typeface="+mn-ea"/>
              </a:rPr>
              <a:t>光半导体密封用固化性树脂组合物及其固化物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19910" y="1279525"/>
            <a:ext cx="1215390" cy="6375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l"/>
            <a:r>
              <a:rPr lang="zh-CN" altLang="en-US" sz="1000">
                <a:solidFill>
                  <a:schemeClr val="accent4"/>
                </a:solidFill>
                <a:sym typeface="+mn-ea"/>
              </a:rPr>
              <a:t>CN102101999A</a:t>
            </a:r>
            <a:endParaRPr lang="zh-CN" altLang="en-US" sz="1000">
              <a:solidFill>
                <a:schemeClr val="accent4"/>
              </a:solidFill>
              <a:sym typeface="+mn-ea"/>
            </a:endParaRPr>
          </a:p>
          <a:p>
            <a:pPr algn="l"/>
            <a:r>
              <a:rPr sz="1000">
                <a:solidFill>
                  <a:schemeClr val="accent4"/>
                </a:solidFill>
                <a:sym typeface="+mn-ea"/>
              </a:rPr>
              <a:t>LED外封胶及其配制方法</a:t>
            </a:r>
            <a:endParaRPr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08120" y="5945505"/>
            <a:ext cx="991235" cy="6051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TW202011535A发光二极体封装结构及其制造方法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991610" y="5241290"/>
            <a:ext cx="1007745" cy="62674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CN111162063A一种LED器件、显示屏及其封装工艺</a:t>
            </a:r>
            <a:endParaRPr lang="en-US" altLang="zh-CN" sz="1000">
              <a:solidFill>
                <a:schemeClr val="accent4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584065" y="326390"/>
            <a:ext cx="1133475" cy="556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CN210778585U发光二极管封装器件和显示装置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584065" y="940435"/>
            <a:ext cx="1133475" cy="5962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CN112216684A迷你LED封装器件及其制造方法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231130" y="5353050"/>
            <a:ext cx="1064895" cy="62928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CN211957638U一种IMD Mini LED封装器件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248275" y="6045200"/>
            <a:ext cx="1064895" cy="6769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sz="1000">
                <a:solidFill>
                  <a:schemeClr val="accent4"/>
                </a:solidFill>
              </a:rPr>
              <a:t>CN111755586A一种应用于miniLED/microLED的光源模组.</a:t>
            </a:r>
            <a:endParaRPr lang="en-US" sz="1000">
              <a:solidFill>
                <a:schemeClr val="accent4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6021070" y="188595"/>
            <a:ext cx="1056640" cy="605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CN216311725U</a:t>
            </a:r>
            <a:r>
              <a:rPr sz="1000">
                <a:solidFill>
                  <a:schemeClr val="accent4"/>
                </a:solidFill>
              </a:rPr>
              <a:t>一种基于MINI LED的封装制造系统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6024245" y="883285"/>
            <a:ext cx="1056640" cy="60579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1000">
                <a:solidFill>
                  <a:schemeClr val="accent4"/>
                </a:solidFill>
              </a:rPr>
              <a:t>CN113725346A</a:t>
            </a:r>
            <a:r>
              <a:rPr sz="1000">
                <a:solidFill>
                  <a:schemeClr val="accent4"/>
                </a:solidFill>
              </a:rPr>
              <a:t>Mini LED背光源、背光模组及其制作方法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6654800" y="5635625"/>
            <a:ext cx="1158875" cy="579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sz="1000">
                <a:solidFill>
                  <a:schemeClr val="accent4"/>
                </a:solidFill>
                <a:sym typeface="+mn-ea"/>
              </a:rPr>
              <a:t>CN114854349A一种mini LED、micro LED封装胶.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6654800" y="6237605"/>
            <a:ext cx="1158875" cy="5238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en-US" sz="1000">
                <a:solidFill>
                  <a:schemeClr val="accent4"/>
                </a:solidFill>
                <a:sym typeface="+mn-ea"/>
              </a:rPr>
              <a:t>US20230238252A1电子装置封装结构的制造方法</a:t>
            </a:r>
            <a:endParaRPr lang="en-US" sz="1000">
              <a:solidFill>
                <a:schemeClr val="accent4"/>
              </a:solidFill>
              <a:sym typeface="+mn-ea"/>
            </a:endParaRPr>
          </a:p>
        </p:txBody>
      </p:sp>
      <p:cxnSp>
        <p:nvCxnSpPr>
          <p:cNvPr id="80" name="直接连接符 79"/>
          <p:cNvCxnSpPr/>
          <p:nvPr/>
        </p:nvCxnSpPr>
        <p:spPr>
          <a:xfrm flipH="1">
            <a:off x="7920355" y="3832860"/>
            <a:ext cx="12700" cy="1765935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6" name="矩形 85"/>
          <p:cNvSpPr/>
          <p:nvPr/>
        </p:nvSpPr>
        <p:spPr>
          <a:xfrm>
            <a:off x="8747125" y="5280025"/>
            <a:ext cx="1075055" cy="5854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CN116722088A</a:t>
            </a:r>
            <a:r>
              <a:rPr sz="1000">
                <a:solidFill>
                  <a:schemeClr val="accent4"/>
                </a:solidFill>
              </a:rPr>
              <a:t>COB模组及其封装方法、Mini LED显示装置</a:t>
            </a:r>
            <a:endParaRPr sz="1000">
              <a:solidFill>
                <a:schemeClr val="accent4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8760460" y="5949315"/>
            <a:ext cx="1062355" cy="77279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 sz="1000">
                <a:solidFill>
                  <a:schemeClr val="accent4"/>
                </a:solidFill>
              </a:rPr>
              <a:t>CN116731652A</a:t>
            </a:r>
            <a:r>
              <a:rPr sz="1000">
                <a:solidFill>
                  <a:schemeClr val="accent4"/>
                </a:solidFill>
              </a:rPr>
              <a:t>一种单组分、耐黄变紫外光延迟固化型Mini LED环氧封装</a:t>
            </a:r>
            <a:r>
              <a:rPr lang="en-US" sz="1000">
                <a:solidFill>
                  <a:schemeClr val="accent4"/>
                </a:solidFill>
              </a:rPr>
              <a:t>..</a:t>
            </a:r>
            <a:endParaRPr lang="en-US" sz="100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gyY2I1OTU5YTY4ZTJlYmNjZjFkMjUyNjdkMWNhZGM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8551</Words>
  <Application>WPS 演示</Application>
  <PresentationFormat/>
  <Paragraphs>741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氟西汀</cp:lastModifiedBy>
  <cp:revision>21</cp:revision>
  <dcterms:created xsi:type="dcterms:W3CDTF">2024-11-11T01:00:00Z</dcterms:created>
  <dcterms:modified xsi:type="dcterms:W3CDTF">2024-11-12T07:17:12Z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AA76EDD0429D4C1DA7AF3DF9387638CD_13</vt:lpwstr>
  </property>
</Properties>
</file>